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Medium"/>
      <p:regular r:id="rId17"/>
      <p:bold r:id="rId18"/>
      <p:italic r:id="rId19"/>
      <p:boldItalic r:id="rId20"/>
    </p:embeddedFont>
    <p:embeddedFont>
      <p:font typeface="Oswa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602">
          <p15:clr>
            <a:srgbClr val="A4A3A4"/>
          </p15:clr>
        </p15:guide>
        <p15:guide id="2" pos="2268">
          <p15:clr>
            <a:srgbClr val="9AA0A6"/>
          </p15:clr>
        </p15:guide>
        <p15:guide id="3" pos="490">
          <p15:clr>
            <a:srgbClr val="9AA0A6"/>
          </p15:clr>
        </p15:guide>
        <p15:guide id="4" pos="1814">
          <p15:clr>
            <a:srgbClr val="9AA0A6"/>
          </p15:clr>
        </p15:guide>
        <p15:guide id="5" pos="3969">
          <p15:clr>
            <a:srgbClr val="9AA0A6"/>
          </p15:clr>
        </p15:guide>
        <p15:guide id="6" pos="5295">
          <p15:clr>
            <a:srgbClr val="9AA0A6"/>
          </p15:clr>
        </p15:guide>
        <p15:guide id="7" orient="horz" pos="90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602"/>
        <p:guide pos="2268"/>
        <p:guide pos="490"/>
        <p:guide pos="1814"/>
        <p:guide pos="3969"/>
        <p:guide pos="5295"/>
        <p:guide pos="90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Italic.fntdata"/><Relationship Id="rId22" Type="http://schemas.openxmlformats.org/officeDocument/2006/relationships/font" Target="fonts/Oswald-bold.fntdata"/><Relationship Id="rId21"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Medium-regular.fntdata"/><Relationship Id="rId16" Type="http://schemas.openxmlformats.org/officeDocument/2006/relationships/slide" Target="slides/slide11.xml"/><Relationship Id="rId19" Type="http://schemas.openxmlformats.org/officeDocument/2006/relationships/font" Target="fonts/RobotoMedium-italic.fntdata"/><Relationship Id="rId18" Type="http://schemas.openxmlformats.org/officeDocument/2006/relationships/font" Target="fonts/Roboto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bcc40f54b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bcc40f54b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bcc40f54b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bcc40f54b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b46539bc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b46539b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d428b773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d428b77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bcc40f54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bcc40f54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bcc40f54b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bcc40f54b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bcc40f54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bcc40f54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b46539bc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b46539bc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b46539bc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b46539bc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bcc40f54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bcc40f54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4.png"/><Relationship Id="rId4" Type="http://schemas.openxmlformats.org/officeDocument/2006/relationships/image" Target="../media/image5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2.png"/><Relationship Id="rId5" Type="http://schemas.openxmlformats.org/officeDocument/2006/relationships/image" Target="../media/image42.png"/><Relationship Id="rId6"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5.png"/><Relationship Id="rId4" Type="http://schemas.openxmlformats.org/officeDocument/2006/relationships/hyperlink" Target="mailto:susechisa@hotmail.com" TargetMode="External"/><Relationship Id="rId9" Type="http://schemas.openxmlformats.org/officeDocument/2006/relationships/image" Target="../media/image48.png"/><Relationship Id="rId5" Type="http://schemas.openxmlformats.org/officeDocument/2006/relationships/hyperlink" Target="mailto:ventas@sushisa.com" TargetMode="External"/><Relationship Id="rId6" Type="http://schemas.openxmlformats.org/officeDocument/2006/relationships/hyperlink" Target="http://www.susechisa.com" TargetMode="External"/><Relationship Id="rId7" Type="http://schemas.openxmlformats.org/officeDocument/2006/relationships/image" Target="../media/image45.png"/><Relationship Id="rId8" Type="http://schemas.openxmlformats.org/officeDocument/2006/relationships/image" Target="../media/image46.png"/><Relationship Id="rId10"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0" Type="http://schemas.openxmlformats.org/officeDocument/2006/relationships/image" Target="../media/image26.png"/><Relationship Id="rId22" Type="http://schemas.openxmlformats.org/officeDocument/2006/relationships/image" Target="../media/image22.png"/><Relationship Id="rId21" Type="http://schemas.openxmlformats.org/officeDocument/2006/relationships/image" Target="../media/image15.png"/><Relationship Id="rId24" Type="http://schemas.openxmlformats.org/officeDocument/2006/relationships/image" Target="../media/image18.png"/><Relationship Id="rId23"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9.jpg"/><Relationship Id="rId9" Type="http://schemas.openxmlformats.org/officeDocument/2006/relationships/image" Target="../media/image1.png"/><Relationship Id="rId26" Type="http://schemas.openxmlformats.org/officeDocument/2006/relationships/image" Target="../media/image17.png"/><Relationship Id="rId25" Type="http://schemas.openxmlformats.org/officeDocument/2006/relationships/image" Target="../media/image21.png"/><Relationship Id="rId28" Type="http://schemas.openxmlformats.org/officeDocument/2006/relationships/image" Target="../media/image20.png"/><Relationship Id="rId27" Type="http://schemas.openxmlformats.org/officeDocument/2006/relationships/image" Target="../media/image25.png"/><Relationship Id="rId5" Type="http://schemas.openxmlformats.org/officeDocument/2006/relationships/image" Target="../media/image7.png"/><Relationship Id="rId6" Type="http://schemas.openxmlformats.org/officeDocument/2006/relationships/image" Target="../media/image9.png"/><Relationship Id="rId29" Type="http://schemas.openxmlformats.org/officeDocument/2006/relationships/image" Target="../media/image19.png"/><Relationship Id="rId7" Type="http://schemas.openxmlformats.org/officeDocument/2006/relationships/image" Target="../media/image2.png"/><Relationship Id="rId8" Type="http://schemas.openxmlformats.org/officeDocument/2006/relationships/image" Target="../media/image10.png"/><Relationship Id="rId31" Type="http://schemas.openxmlformats.org/officeDocument/2006/relationships/image" Target="../media/image28.png"/><Relationship Id="rId30" Type="http://schemas.openxmlformats.org/officeDocument/2006/relationships/image" Target="../media/image24.png"/><Relationship Id="rId11" Type="http://schemas.openxmlformats.org/officeDocument/2006/relationships/image" Target="../media/image3.png"/><Relationship Id="rId33" Type="http://schemas.openxmlformats.org/officeDocument/2006/relationships/image" Target="../media/image32.png"/><Relationship Id="rId10" Type="http://schemas.openxmlformats.org/officeDocument/2006/relationships/image" Target="../media/image5.png"/><Relationship Id="rId32" Type="http://schemas.openxmlformats.org/officeDocument/2006/relationships/image" Target="../media/image33.png"/><Relationship Id="rId13" Type="http://schemas.openxmlformats.org/officeDocument/2006/relationships/image" Target="../media/image34.png"/><Relationship Id="rId35" Type="http://schemas.openxmlformats.org/officeDocument/2006/relationships/image" Target="../media/image30.png"/><Relationship Id="rId12" Type="http://schemas.openxmlformats.org/officeDocument/2006/relationships/image" Target="../media/image11.png"/><Relationship Id="rId34" Type="http://schemas.openxmlformats.org/officeDocument/2006/relationships/image" Target="../media/image29.png"/><Relationship Id="rId15" Type="http://schemas.openxmlformats.org/officeDocument/2006/relationships/image" Target="../media/image12.png"/><Relationship Id="rId14" Type="http://schemas.openxmlformats.org/officeDocument/2006/relationships/image" Target="../media/image8.png"/><Relationship Id="rId36" Type="http://schemas.openxmlformats.org/officeDocument/2006/relationships/image" Target="../media/image27.png"/><Relationship Id="rId17" Type="http://schemas.openxmlformats.org/officeDocument/2006/relationships/image" Target="../media/image14.png"/><Relationship Id="rId16" Type="http://schemas.openxmlformats.org/officeDocument/2006/relationships/image" Target="../media/image13.png"/><Relationship Id="rId19" Type="http://schemas.openxmlformats.org/officeDocument/2006/relationships/image" Target="../media/image23.png"/><Relationship Id="rId1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7.png"/><Relationship Id="rId4" Type="http://schemas.openxmlformats.org/officeDocument/2006/relationships/image" Target="../media/image38.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6.png"/><Relationship Id="rId4" Type="http://schemas.openxmlformats.org/officeDocument/2006/relationships/image" Target="../media/image6.png"/><Relationship Id="rId5"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9.png"/><Relationship Id="rId5" Type="http://schemas.openxmlformats.org/officeDocument/2006/relationships/image" Target="../media/image37.png"/><Relationship Id="rId6"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5.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38161" cy="5143501"/>
          </a:xfrm>
          <a:prstGeom prst="rect">
            <a:avLst/>
          </a:prstGeom>
          <a:noFill/>
          <a:ln>
            <a:noFill/>
          </a:ln>
        </p:spPr>
      </p:pic>
      <p:pic>
        <p:nvPicPr>
          <p:cNvPr id="55" name="Google Shape;55;p13"/>
          <p:cNvPicPr preferRelativeResize="0"/>
          <p:nvPr/>
        </p:nvPicPr>
        <p:blipFill>
          <a:blip r:embed="rId4">
            <a:alphaModFix/>
          </a:blip>
          <a:stretch>
            <a:fillRect/>
          </a:stretch>
        </p:blipFill>
        <p:spPr>
          <a:xfrm>
            <a:off x="2920" y="0"/>
            <a:ext cx="9138161" cy="5143501"/>
          </a:xfrm>
          <a:prstGeom prst="rect">
            <a:avLst/>
          </a:prstGeom>
          <a:noFill/>
          <a:ln>
            <a:noFill/>
          </a:ln>
        </p:spPr>
      </p:pic>
      <p:sp>
        <p:nvSpPr>
          <p:cNvPr id="56" name="Google Shape;56;p13"/>
          <p:cNvSpPr txBox="1"/>
          <p:nvPr/>
        </p:nvSpPr>
        <p:spPr>
          <a:xfrm>
            <a:off x="2439975" y="2397450"/>
            <a:ext cx="4337700" cy="50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a:solidFill>
                  <a:srgbClr val="132966"/>
                </a:solidFill>
                <a:latin typeface="Roboto Medium"/>
                <a:ea typeface="Roboto Medium"/>
                <a:cs typeface="Roboto Medium"/>
                <a:sym typeface="Roboto Medium"/>
              </a:rPr>
              <a:t>Confianza en lo eléctrico</a:t>
            </a:r>
            <a:endParaRPr>
              <a:solidFill>
                <a:srgbClr val="132966"/>
              </a:solidFill>
              <a:latin typeface="Roboto Medium"/>
              <a:ea typeface="Roboto Medium"/>
              <a:cs typeface="Roboto Medium"/>
              <a:sym typeface="Roboto Medium"/>
            </a:endParaRPr>
          </a:p>
          <a:p>
            <a:pPr indent="0" lvl="0" marL="0" rtl="0" algn="ctr">
              <a:spcBef>
                <a:spcPts val="0"/>
              </a:spcBef>
              <a:spcAft>
                <a:spcPts val="0"/>
              </a:spcAft>
              <a:buNone/>
            </a:pPr>
            <a:r>
              <a:t/>
            </a:r>
            <a:endParaRPr sz="1800">
              <a:solidFill>
                <a:srgbClr val="132966"/>
              </a:solidFill>
              <a:latin typeface="Roboto Medium"/>
              <a:ea typeface="Roboto Medium"/>
              <a:cs typeface="Roboto Medium"/>
              <a:sym typeface="Roboto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2"/>
          <p:cNvSpPr/>
          <p:nvPr/>
        </p:nvSpPr>
        <p:spPr>
          <a:xfrm>
            <a:off x="0" y="4649125"/>
            <a:ext cx="9144000" cy="49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
          <p:cNvSpPr txBox="1"/>
          <p:nvPr>
            <p:ph type="title"/>
          </p:nvPr>
        </p:nvSpPr>
        <p:spPr>
          <a:xfrm>
            <a:off x="311700" y="299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INICIATIVA</a:t>
            </a:r>
            <a:r>
              <a:rPr b="1" lang="es" sz="2400">
                <a:solidFill>
                  <a:srgbClr val="132966"/>
                </a:solidFill>
                <a:latin typeface="Oswald"/>
                <a:ea typeface="Oswald"/>
                <a:cs typeface="Oswald"/>
                <a:sym typeface="Oswald"/>
              </a:rPr>
              <a:t> </a:t>
            </a:r>
            <a:endParaRPr b="1" sz="2400">
              <a:solidFill>
                <a:srgbClr val="132966"/>
              </a:solidFill>
              <a:latin typeface="Oswald"/>
              <a:ea typeface="Oswald"/>
              <a:cs typeface="Oswald"/>
              <a:sym typeface="Oswald"/>
            </a:endParaRPr>
          </a:p>
        </p:txBody>
      </p:sp>
      <p:sp>
        <p:nvSpPr>
          <p:cNvPr id="212" name="Google Shape;212;p22"/>
          <p:cNvSpPr/>
          <p:nvPr/>
        </p:nvSpPr>
        <p:spPr>
          <a:xfrm>
            <a:off x="0" y="918425"/>
            <a:ext cx="1643700" cy="300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22"/>
          <p:cNvPicPr preferRelativeResize="0"/>
          <p:nvPr/>
        </p:nvPicPr>
        <p:blipFill>
          <a:blip r:embed="rId3">
            <a:alphaModFix/>
          </a:blip>
          <a:stretch>
            <a:fillRect/>
          </a:stretch>
        </p:blipFill>
        <p:spPr>
          <a:xfrm>
            <a:off x="8689370" y="4689575"/>
            <a:ext cx="384730" cy="403050"/>
          </a:xfrm>
          <a:prstGeom prst="rect">
            <a:avLst/>
          </a:prstGeom>
          <a:noFill/>
          <a:ln>
            <a:noFill/>
          </a:ln>
        </p:spPr>
      </p:pic>
      <p:sp>
        <p:nvSpPr>
          <p:cNvPr id="214" name="Google Shape;214;p22"/>
          <p:cNvSpPr txBox="1"/>
          <p:nvPr>
            <p:ph idx="1" type="body"/>
          </p:nvPr>
        </p:nvSpPr>
        <p:spPr>
          <a:xfrm>
            <a:off x="7786825" y="4762850"/>
            <a:ext cx="956100" cy="21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800"/>
              <a:t>susechisa.com</a:t>
            </a:r>
            <a:endParaRPr sz="800"/>
          </a:p>
        </p:txBody>
      </p:sp>
      <p:sp>
        <p:nvSpPr>
          <p:cNvPr id="215" name="Google Shape;215;p22"/>
          <p:cNvSpPr txBox="1"/>
          <p:nvPr>
            <p:ph idx="1" type="body"/>
          </p:nvPr>
        </p:nvSpPr>
        <p:spPr>
          <a:xfrm>
            <a:off x="708975" y="1758510"/>
            <a:ext cx="2253000" cy="1930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900">
                <a:highlight>
                  <a:srgbClr val="FFFFFF"/>
                </a:highlight>
              </a:rPr>
              <a:t>Para los empresarios comerciantes puede ser difícil todos los trámites que conlleva contratar energía eléctrica para sus negocios, nosotros contamos con la experiencia y los conocimientos para llevar a cabo la gestión de los trámites ante C.F.E., la instalación eléctrica, construcción de subestación eléctrica subterránea, aérea, según sea el caso apegados a los lineamientos de la CFE, SENER, etc.</a:t>
            </a:r>
            <a:endParaRPr sz="900">
              <a:highlight>
                <a:srgbClr val="FFFFFF"/>
              </a:highlight>
            </a:endParaRPr>
          </a:p>
          <a:p>
            <a:pPr indent="0" lvl="0" marL="0" rtl="0" algn="just">
              <a:spcBef>
                <a:spcPts val="1600"/>
              </a:spcBef>
              <a:spcAft>
                <a:spcPts val="0"/>
              </a:spcAft>
              <a:buClr>
                <a:schemeClr val="dk1"/>
              </a:buClr>
              <a:buSzPts val="1100"/>
              <a:buFont typeface="Arial"/>
              <a:buNone/>
            </a:pPr>
            <a:r>
              <a:t/>
            </a:r>
            <a:endParaRPr sz="900">
              <a:highlight>
                <a:srgbClr val="FFFFFF"/>
              </a:highlight>
            </a:endParaRPr>
          </a:p>
          <a:p>
            <a:pPr indent="0" lvl="0" marL="0" rtl="0" algn="just">
              <a:spcBef>
                <a:spcPts val="1600"/>
              </a:spcBef>
              <a:spcAft>
                <a:spcPts val="1600"/>
              </a:spcAft>
              <a:buNone/>
            </a:pPr>
            <a:r>
              <a:t/>
            </a:r>
            <a:endParaRPr sz="900">
              <a:highlight>
                <a:srgbClr val="FFFFFF"/>
              </a:highlight>
            </a:endParaRPr>
          </a:p>
        </p:txBody>
      </p:sp>
      <p:sp>
        <p:nvSpPr>
          <p:cNvPr id="216" name="Google Shape;216;p22"/>
          <p:cNvSpPr txBox="1"/>
          <p:nvPr>
            <p:ph type="title"/>
          </p:nvPr>
        </p:nvSpPr>
        <p:spPr>
          <a:xfrm>
            <a:off x="1287050" y="1328375"/>
            <a:ext cx="1643700" cy="48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COMERCIAL</a:t>
            </a:r>
            <a:endParaRPr b="1" sz="2400">
              <a:solidFill>
                <a:srgbClr val="132966"/>
              </a:solidFill>
              <a:latin typeface="Oswald"/>
              <a:ea typeface="Oswald"/>
              <a:cs typeface="Oswald"/>
              <a:sym typeface="Oswald"/>
            </a:endParaRPr>
          </a:p>
        </p:txBody>
      </p:sp>
      <p:sp>
        <p:nvSpPr>
          <p:cNvPr id="217" name="Google Shape;217;p22"/>
          <p:cNvSpPr txBox="1"/>
          <p:nvPr>
            <p:ph idx="1" type="body"/>
          </p:nvPr>
        </p:nvSpPr>
        <p:spPr>
          <a:xfrm>
            <a:off x="3536050" y="1806413"/>
            <a:ext cx="2253000" cy="109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900">
                <a:highlight>
                  <a:srgbClr val="FFFFFF"/>
                </a:highlight>
              </a:rPr>
              <a:t>Como empresa hemos apoyado al sector maquilero en sus instalaciones eléctricas en baja, media y alta tensión.</a:t>
            </a:r>
            <a:endParaRPr sz="900">
              <a:highlight>
                <a:srgbClr val="FFFFFF"/>
              </a:highlight>
            </a:endParaRPr>
          </a:p>
          <a:p>
            <a:pPr indent="0" lvl="0" marL="0" rtl="0" algn="just">
              <a:spcBef>
                <a:spcPts val="1600"/>
              </a:spcBef>
              <a:spcAft>
                <a:spcPts val="1600"/>
              </a:spcAft>
              <a:buNone/>
            </a:pPr>
            <a:r>
              <a:t/>
            </a:r>
            <a:endParaRPr sz="900">
              <a:highlight>
                <a:srgbClr val="FFFFFF"/>
              </a:highlight>
            </a:endParaRPr>
          </a:p>
        </p:txBody>
      </p:sp>
      <p:sp>
        <p:nvSpPr>
          <p:cNvPr id="218" name="Google Shape;218;p22"/>
          <p:cNvSpPr txBox="1"/>
          <p:nvPr>
            <p:ph type="title"/>
          </p:nvPr>
        </p:nvSpPr>
        <p:spPr>
          <a:xfrm>
            <a:off x="4013950" y="1329425"/>
            <a:ext cx="1911600" cy="48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INDUSTRIAL</a:t>
            </a:r>
            <a:endParaRPr b="1" sz="2400">
              <a:solidFill>
                <a:srgbClr val="132966"/>
              </a:solidFill>
              <a:latin typeface="Oswald"/>
              <a:ea typeface="Oswald"/>
              <a:cs typeface="Oswald"/>
              <a:sym typeface="Oswald"/>
            </a:endParaRPr>
          </a:p>
        </p:txBody>
      </p:sp>
      <p:sp>
        <p:nvSpPr>
          <p:cNvPr id="219" name="Google Shape;219;p22"/>
          <p:cNvSpPr txBox="1"/>
          <p:nvPr>
            <p:ph idx="1" type="body"/>
          </p:nvPr>
        </p:nvSpPr>
        <p:spPr>
          <a:xfrm>
            <a:off x="3534275" y="3021895"/>
            <a:ext cx="2253000" cy="175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900">
                <a:highlight>
                  <a:srgbClr val="FFFFFF"/>
                </a:highlight>
              </a:rPr>
              <a:t>En la iniciativa pública ofrecemos los siguientes servicios:</a:t>
            </a:r>
            <a:br>
              <a:rPr lang="es" sz="900">
                <a:highlight>
                  <a:srgbClr val="FFFFFF"/>
                </a:highlight>
              </a:rPr>
            </a:br>
            <a:br>
              <a:rPr lang="es" sz="900">
                <a:highlight>
                  <a:srgbClr val="FFFFFF"/>
                </a:highlight>
              </a:rPr>
            </a:br>
            <a:r>
              <a:rPr lang="es" sz="900">
                <a:highlight>
                  <a:srgbClr val="FFFFFF"/>
                </a:highlight>
              </a:rPr>
              <a:t>-Redes de distribución eléctrica.</a:t>
            </a:r>
            <a:br>
              <a:rPr lang="es" sz="900">
                <a:highlight>
                  <a:srgbClr val="FFFFFF"/>
                </a:highlight>
              </a:rPr>
            </a:br>
            <a:r>
              <a:rPr lang="es" sz="900">
                <a:highlight>
                  <a:srgbClr val="FFFFFF"/>
                </a:highlight>
              </a:rPr>
              <a:t>-Ampliación de red de distribución eléctrica.</a:t>
            </a:r>
            <a:br>
              <a:rPr lang="es" sz="900">
                <a:highlight>
                  <a:srgbClr val="FFFFFF"/>
                </a:highlight>
              </a:rPr>
            </a:br>
            <a:r>
              <a:rPr lang="es" sz="900">
                <a:highlight>
                  <a:srgbClr val="FFFFFF"/>
                </a:highlight>
              </a:rPr>
              <a:t>-Alumbrado público.</a:t>
            </a:r>
            <a:br>
              <a:rPr lang="es" sz="900">
                <a:highlight>
                  <a:srgbClr val="FFFFFF"/>
                </a:highlight>
              </a:rPr>
            </a:br>
            <a:r>
              <a:rPr lang="es" sz="900">
                <a:highlight>
                  <a:srgbClr val="FFFFFF"/>
                </a:highlight>
              </a:rPr>
              <a:t>-Subestación eléctrica.</a:t>
            </a:r>
            <a:br>
              <a:rPr lang="es" sz="900">
                <a:highlight>
                  <a:srgbClr val="FFFFFF"/>
                </a:highlight>
              </a:rPr>
            </a:br>
            <a:r>
              <a:rPr lang="es" sz="900">
                <a:highlight>
                  <a:srgbClr val="FFFFFF"/>
                </a:highlight>
              </a:rPr>
              <a:t>-Mantenimiento.</a:t>
            </a:r>
            <a:endParaRPr sz="900">
              <a:highlight>
                <a:srgbClr val="FFFFFF"/>
              </a:highlight>
            </a:endParaRPr>
          </a:p>
          <a:p>
            <a:pPr indent="0" lvl="0" marL="0" rtl="0" algn="just">
              <a:spcBef>
                <a:spcPts val="1600"/>
              </a:spcBef>
              <a:spcAft>
                <a:spcPts val="1600"/>
              </a:spcAft>
              <a:buNone/>
            </a:pPr>
            <a:r>
              <a:t/>
            </a:r>
            <a:endParaRPr sz="900">
              <a:highlight>
                <a:srgbClr val="FFFFFF"/>
              </a:highlight>
            </a:endParaRPr>
          </a:p>
        </p:txBody>
      </p:sp>
      <p:sp>
        <p:nvSpPr>
          <p:cNvPr id="220" name="Google Shape;220;p22"/>
          <p:cNvSpPr txBox="1"/>
          <p:nvPr>
            <p:ph type="title"/>
          </p:nvPr>
        </p:nvSpPr>
        <p:spPr>
          <a:xfrm>
            <a:off x="4203425" y="2547575"/>
            <a:ext cx="2097600" cy="48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PÚBLICA</a:t>
            </a:r>
            <a:endParaRPr b="1" sz="2400">
              <a:solidFill>
                <a:srgbClr val="132966"/>
              </a:solidFill>
              <a:latin typeface="Oswald"/>
              <a:ea typeface="Oswald"/>
              <a:cs typeface="Oswald"/>
              <a:sym typeface="Oswald"/>
            </a:endParaRPr>
          </a:p>
        </p:txBody>
      </p:sp>
      <p:pic>
        <p:nvPicPr>
          <p:cNvPr id="221" name="Google Shape;221;p22"/>
          <p:cNvPicPr preferRelativeResize="0"/>
          <p:nvPr/>
        </p:nvPicPr>
        <p:blipFill>
          <a:blip r:embed="rId4">
            <a:alphaModFix/>
          </a:blip>
          <a:stretch>
            <a:fillRect/>
          </a:stretch>
        </p:blipFill>
        <p:spPr>
          <a:xfrm>
            <a:off x="1060975" y="1440300"/>
            <a:ext cx="263050" cy="263050"/>
          </a:xfrm>
          <a:prstGeom prst="rect">
            <a:avLst/>
          </a:prstGeom>
          <a:noFill/>
          <a:ln>
            <a:noFill/>
          </a:ln>
        </p:spPr>
      </p:pic>
      <p:pic>
        <p:nvPicPr>
          <p:cNvPr id="222" name="Google Shape;222;p22"/>
          <p:cNvPicPr preferRelativeResize="0"/>
          <p:nvPr/>
        </p:nvPicPr>
        <p:blipFill>
          <a:blip r:embed="rId4">
            <a:alphaModFix/>
          </a:blip>
          <a:stretch>
            <a:fillRect/>
          </a:stretch>
        </p:blipFill>
        <p:spPr>
          <a:xfrm>
            <a:off x="3780500" y="1441350"/>
            <a:ext cx="263050" cy="263050"/>
          </a:xfrm>
          <a:prstGeom prst="rect">
            <a:avLst/>
          </a:prstGeom>
          <a:noFill/>
          <a:ln>
            <a:noFill/>
          </a:ln>
        </p:spPr>
      </p:pic>
      <p:pic>
        <p:nvPicPr>
          <p:cNvPr id="223" name="Google Shape;223;p22"/>
          <p:cNvPicPr preferRelativeResize="0"/>
          <p:nvPr/>
        </p:nvPicPr>
        <p:blipFill>
          <a:blip r:embed="rId4">
            <a:alphaModFix/>
          </a:blip>
          <a:stretch>
            <a:fillRect/>
          </a:stretch>
        </p:blipFill>
        <p:spPr>
          <a:xfrm>
            <a:off x="3981000" y="2659500"/>
            <a:ext cx="263050" cy="263050"/>
          </a:xfrm>
          <a:prstGeom prst="rect">
            <a:avLst/>
          </a:prstGeom>
          <a:noFill/>
          <a:ln>
            <a:noFill/>
          </a:ln>
        </p:spPr>
      </p:pic>
      <p:sp>
        <p:nvSpPr>
          <p:cNvPr id="224" name="Google Shape;224;p22"/>
          <p:cNvSpPr txBox="1"/>
          <p:nvPr>
            <p:ph idx="1" type="body"/>
          </p:nvPr>
        </p:nvSpPr>
        <p:spPr>
          <a:xfrm>
            <a:off x="6231075" y="1758475"/>
            <a:ext cx="2253000" cy="109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900">
                <a:highlight>
                  <a:srgbClr val="FFFFFF"/>
                </a:highlight>
              </a:rPr>
              <a:t>Ofrecemos diversas soluciones para llevar la energía eléctrica al campo dependiendo de la necesidad que se requiera, y de la infraestructura que se tenga en el entorno, ofrecemos:</a:t>
            </a:r>
            <a:br>
              <a:rPr lang="es" sz="900">
                <a:highlight>
                  <a:srgbClr val="FFFFFF"/>
                </a:highlight>
              </a:rPr>
            </a:br>
            <a:endParaRPr sz="900">
              <a:highlight>
                <a:srgbClr val="FFFFFF"/>
              </a:highlight>
            </a:endParaRPr>
          </a:p>
          <a:p>
            <a:pPr indent="0" lvl="0" marL="0" rtl="0" algn="just">
              <a:spcBef>
                <a:spcPts val="1600"/>
              </a:spcBef>
              <a:spcAft>
                <a:spcPts val="1600"/>
              </a:spcAft>
              <a:buNone/>
            </a:pPr>
            <a:r>
              <a:t/>
            </a:r>
            <a:endParaRPr sz="900">
              <a:highlight>
                <a:srgbClr val="FFFFFF"/>
              </a:highlight>
            </a:endParaRPr>
          </a:p>
        </p:txBody>
      </p:sp>
      <p:sp>
        <p:nvSpPr>
          <p:cNvPr id="225" name="Google Shape;225;p22"/>
          <p:cNvSpPr txBox="1"/>
          <p:nvPr>
            <p:ph type="title"/>
          </p:nvPr>
        </p:nvSpPr>
        <p:spPr>
          <a:xfrm>
            <a:off x="6875128" y="1328363"/>
            <a:ext cx="1463400" cy="48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AGRÍCOLA</a:t>
            </a:r>
            <a:endParaRPr b="1" sz="2400">
              <a:solidFill>
                <a:srgbClr val="132966"/>
              </a:solidFill>
              <a:latin typeface="Oswald"/>
              <a:ea typeface="Oswald"/>
              <a:cs typeface="Oswald"/>
              <a:sym typeface="Oswald"/>
            </a:endParaRPr>
          </a:p>
        </p:txBody>
      </p:sp>
      <p:pic>
        <p:nvPicPr>
          <p:cNvPr id="226" name="Google Shape;226;p22"/>
          <p:cNvPicPr preferRelativeResize="0"/>
          <p:nvPr/>
        </p:nvPicPr>
        <p:blipFill>
          <a:blip r:embed="rId4">
            <a:alphaModFix/>
          </a:blip>
          <a:stretch>
            <a:fillRect/>
          </a:stretch>
        </p:blipFill>
        <p:spPr>
          <a:xfrm>
            <a:off x="6612075" y="1440287"/>
            <a:ext cx="263050" cy="263050"/>
          </a:xfrm>
          <a:prstGeom prst="rect">
            <a:avLst/>
          </a:prstGeom>
          <a:noFill/>
          <a:ln>
            <a:noFill/>
          </a:ln>
        </p:spPr>
      </p:pic>
      <p:sp>
        <p:nvSpPr>
          <p:cNvPr id="227" name="Google Shape;227;p22"/>
          <p:cNvSpPr txBox="1"/>
          <p:nvPr>
            <p:ph idx="1" type="body"/>
          </p:nvPr>
        </p:nvSpPr>
        <p:spPr>
          <a:xfrm>
            <a:off x="6231075" y="2647950"/>
            <a:ext cx="2253000" cy="10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900">
                <a:highlight>
                  <a:schemeClr val="lt1"/>
                </a:highlight>
              </a:rPr>
              <a:t>-Subestaciones eléctricas.</a:t>
            </a:r>
            <a:br>
              <a:rPr lang="es" sz="900">
                <a:highlight>
                  <a:schemeClr val="lt1"/>
                </a:highlight>
              </a:rPr>
            </a:br>
            <a:r>
              <a:rPr lang="es" sz="900">
                <a:highlight>
                  <a:schemeClr val="lt1"/>
                </a:highlight>
              </a:rPr>
              <a:t>-Instalación de bombeo eléctrico o solar.</a:t>
            </a:r>
            <a:br>
              <a:rPr lang="es" sz="900">
                <a:highlight>
                  <a:schemeClr val="lt1"/>
                </a:highlight>
              </a:rPr>
            </a:br>
            <a:r>
              <a:rPr lang="es" sz="900">
                <a:highlight>
                  <a:schemeClr val="lt1"/>
                </a:highlight>
              </a:rPr>
              <a:t>- Paneles solares.</a:t>
            </a:r>
            <a:br>
              <a:rPr lang="es" sz="900">
                <a:highlight>
                  <a:schemeClr val="lt1"/>
                </a:highlight>
              </a:rPr>
            </a:br>
            <a:r>
              <a:rPr lang="es" sz="900">
                <a:highlight>
                  <a:schemeClr val="lt1"/>
                </a:highlight>
              </a:rPr>
              <a:t>-Líneas de distribución.</a:t>
            </a:r>
            <a:br>
              <a:rPr lang="es" sz="900">
                <a:highlight>
                  <a:schemeClr val="lt1"/>
                </a:highlight>
              </a:rPr>
            </a:br>
            <a:r>
              <a:rPr lang="es" sz="900">
                <a:highlight>
                  <a:schemeClr val="lt1"/>
                </a:highlight>
              </a:rPr>
              <a:t>-Capacitores.</a:t>
            </a:r>
            <a:br>
              <a:rPr lang="es" sz="900">
                <a:highlight>
                  <a:schemeClr val="lt1"/>
                </a:highlight>
              </a:rPr>
            </a:br>
            <a:r>
              <a:rPr lang="es" sz="900">
                <a:highlight>
                  <a:schemeClr val="lt1"/>
                </a:highlight>
              </a:rPr>
              <a:t>-Motores.</a:t>
            </a:r>
            <a:br>
              <a:rPr lang="es" sz="900">
                <a:highlight>
                  <a:schemeClr val="lt1"/>
                </a:highlight>
              </a:rPr>
            </a:br>
            <a:r>
              <a:rPr lang="es" sz="900">
                <a:highlight>
                  <a:schemeClr val="lt1"/>
                </a:highlight>
              </a:rPr>
              <a:t>-Arrancadores.</a:t>
            </a:r>
            <a:br>
              <a:rPr lang="es" sz="900">
                <a:highlight>
                  <a:srgbClr val="FFFFFF"/>
                </a:highlight>
              </a:rPr>
            </a:br>
            <a:endParaRPr sz="900">
              <a:highlight>
                <a:srgbClr val="FFFFFF"/>
              </a:highlight>
            </a:endParaRPr>
          </a:p>
          <a:p>
            <a:pPr indent="0" lvl="0" marL="0" rtl="0" algn="l">
              <a:spcBef>
                <a:spcPts val="1600"/>
              </a:spcBef>
              <a:spcAft>
                <a:spcPts val="1600"/>
              </a:spcAft>
              <a:buNone/>
            </a:pPr>
            <a:r>
              <a:t/>
            </a:r>
            <a:endParaRPr sz="900">
              <a:highlight>
                <a:srgbClr val="FFFFFF"/>
              </a:highlight>
            </a:endParaRPr>
          </a:p>
        </p:txBody>
      </p:sp>
      <p:pic>
        <p:nvPicPr>
          <p:cNvPr id="228" name="Google Shape;228;p22"/>
          <p:cNvPicPr preferRelativeResize="0"/>
          <p:nvPr/>
        </p:nvPicPr>
        <p:blipFill>
          <a:blip r:embed="rId5">
            <a:alphaModFix/>
          </a:blip>
          <a:stretch>
            <a:fillRect/>
          </a:stretch>
        </p:blipFill>
        <p:spPr>
          <a:xfrm>
            <a:off x="782399" y="3949731"/>
            <a:ext cx="2097600" cy="601469"/>
          </a:xfrm>
          <a:prstGeom prst="rect">
            <a:avLst/>
          </a:prstGeom>
          <a:noFill/>
          <a:ln>
            <a:noFill/>
          </a:ln>
        </p:spPr>
      </p:pic>
      <p:pic>
        <p:nvPicPr>
          <p:cNvPr id="229" name="Google Shape;229;p22"/>
          <p:cNvPicPr preferRelativeResize="0"/>
          <p:nvPr/>
        </p:nvPicPr>
        <p:blipFill>
          <a:blip r:embed="rId6">
            <a:alphaModFix/>
          </a:blip>
          <a:stretch>
            <a:fillRect/>
          </a:stretch>
        </p:blipFill>
        <p:spPr>
          <a:xfrm>
            <a:off x="6309450" y="3952513"/>
            <a:ext cx="2096249" cy="601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23"/>
          <p:cNvPicPr preferRelativeResize="0"/>
          <p:nvPr/>
        </p:nvPicPr>
        <p:blipFill>
          <a:blip r:embed="rId3">
            <a:alphaModFix/>
          </a:blip>
          <a:stretch>
            <a:fillRect/>
          </a:stretch>
        </p:blipFill>
        <p:spPr>
          <a:xfrm>
            <a:off x="2920" y="0"/>
            <a:ext cx="9138161" cy="5143501"/>
          </a:xfrm>
          <a:prstGeom prst="rect">
            <a:avLst/>
          </a:prstGeom>
          <a:noFill/>
          <a:ln>
            <a:noFill/>
          </a:ln>
        </p:spPr>
      </p:pic>
      <p:sp>
        <p:nvSpPr>
          <p:cNvPr id="235" name="Google Shape;235;p23"/>
          <p:cNvSpPr txBox="1"/>
          <p:nvPr>
            <p:ph type="title"/>
          </p:nvPr>
        </p:nvSpPr>
        <p:spPr>
          <a:xfrm>
            <a:off x="311700" y="707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FFFFFF"/>
                </a:solidFill>
                <a:latin typeface="Oswald"/>
                <a:ea typeface="Oswald"/>
                <a:cs typeface="Oswald"/>
                <a:sym typeface="Oswald"/>
              </a:rPr>
              <a:t>CONTACTO</a:t>
            </a:r>
            <a:endParaRPr b="1" sz="2400">
              <a:solidFill>
                <a:srgbClr val="FFFFFF"/>
              </a:solidFill>
              <a:latin typeface="Oswald"/>
              <a:ea typeface="Oswald"/>
              <a:cs typeface="Oswald"/>
              <a:sym typeface="Oswald"/>
            </a:endParaRPr>
          </a:p>
        </p:txBody>
      </p:sp>
      <p:sp>
        <p:nvSpPr>
          <p:cNvPr id="236" name="Google Shape;236;p23"/>
          <p:cNvSpPr/>
          <p:nvPr/>
        </p:nvSpPr>
        <p:spPr>
          <a:xfrm>
            <a:off x="0" y="1326300"/>
            <a:ext cx="1643700" cy="30000"/>
          </a:xfrm>
          <a:prstGeom prst="rect">
            <a:avLst/>
          </a:prstGeom>
          <a:solidFill>
            <a:srgbClr val="E27D2F"/>
          </a:solidFill>
          <a:ln cap="flat" cmpd="sng" w="9525">
            <a:solidFill>
              <a:srgbClr val="E27D2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 name="Google Shape;237;p23"/>
          <p:cNvSpPr txBox="1"/>
          <p:nvPr>
            <p:ph idx="1" type="body"/>
          </p:nvPr>
        </p:nvSpPr>
        <p:spPr>
          <a:xfrm>
            <a:off x="3319800" y="1686425"/>
            <a:ext cx="3215400" cy="2300100"/>
          </a:xfrm>
          <a:prstGeom prst="rect">
            <a:avLst/>
          </a:prstGeom>
          <a:noFill/>
        </p:spPr>
        <p:txBody>
          <a:bodyPr anchorCtr="0" anchor="t" bIns="91425" lIns="91425" spcFirstLastPara="1" rIns="91425" wrap="square" tIns="91425">
            <a:noAutofit/>
          </a:bodyPr>
          <a:lstStyle/>
          <a:p>
            <a:pPr indent="0" lvl="0" marL="0" rtl="0" algn="just">
              <a:spcBef>
                <a:spcPts val="0"/>
              </a:spcBef>
              <a:spcAft>
                <a:spcPts val="0"/>
              </a:spcAft>
              <a:buNone/>
            </a:pPr>
            <a:r>
              <a:rPr lang="es" sz="1100">
                <a:solidFill>
                  <a:srgbClr val="FFFFFF"/>
                </a:solidFill>
              </a:rPr>
              <a:t>Calle Aeropuerto de Dubai No. 7915,</a:t>
            </a:r>
            <a:br>
              <a:rPr lang="es" sz="1100">
                <a:solidFill>
                  <a:srgbClr val="FFFFFF"/>
                </a:solidFill>
              </a:rPr>
            </a:br>
            <a:r>
              <a:rPr lang="es" sz="1100">
                <a:solidFill>
                  <a:srgbClr val="FFFFFF"/>
                </a:solidFill>
              </a:rPr>
              <a:t>Col. Aeropuerto, C.P. 31384, Chihuahua, Chih.</a:t>
            </a:r>
            <a:endParaRPr sz="1100">
              <a:solidFill>
                <a:srgbClr val="FFFFFF"/>
              </a:solidFill>
            </a:endParaRPr>
          </a:p>
          <a:p>
            <a:pPr indent="0" lvl="0" marL="0" rtl="0" algn="just">
              <a:spcBef>
                <a:spcPts val="1600"/>
              </a:spcBef>
              <a:spcAft>
                <a:spcPts val="0"/>
              </a:spcAft>
              <a:buNone/>
            </a:pPr>
            <a:r>
              <a:rPr lang="es" sz="1100">
                <a:solidFill>
                  <a:srgbClr val="FFFFFF"/>
                </a:solidFill>
              </a:rPr>
              <a:t>(614)185 32 82 y (614)185 11 73</a:t>
            </a:r>
            <a:endParaRPr sz="1100">
              <a:solidFill>
                <a:srgbClr val="FFFFFF"/>
              </a:solidFill>
            </a:endParaRPr>
          </a:p>
          <a:p>
            <a:pPr indent="0" lvl="0" marL="0" rtl="0" algn="just">
              <a:spcBef>
                <a:spcPts val="1600"/>
              </a:spcBef>
              <a:spcAft>
                <a:spcPts val="0"/>
              </a:spcAft>
              <a:buNone/>
            </a:pPr>
            <a:r>
              <a:rPr lang="es" sz="1100" u="sng">
                <a:solidFill>
                  <a:schemeClr val="hlink"/>
                </a:solidFill>
                <a:hlinkClick r:id="rId4"/>
              </a:rPr>
              <a:t>susechisa@hotmail.com</a:t>
            </a:r>
            <a:r>
              <a:rPr lang="es" sz="1100">
                <a:solidFill>
                  <a:srgbClr val="FFFFFF"/>
                </a:solidFill>
              </a:rPr>
              <a:t> </a:t>
            </a:r>
            <a:endParaRPr sz="1100">
              <a:solidFill>
                <a:srgbClr val="FFFFFF"/>
              </a:solidFill>
            </a:endParaRPr>
          </a:p>
          <a:p>
            <a:pPr indent="0" lvl="0" marL="0" rtl="0" algn="just">
              <a:spcBef>
                <a:spcPts val="1600"/>
              </a:spcBef>
              <a:spcAft>
                <a:spcPts val="0"/>
              </a:spcAft>
              <a:buNone/>
            </a:pPr>
            <a:r>
              <a:rPr lang="es" sz="1100" u="sng">
                <a:solidFill>
                  <a:schemeClr val="hlink"/>
                </a:solidFill>
                <a:hlinkClick r:id="rId5"/>
              </a:rPr>
              <a:t>ventas@susechisa.com</a:t>
            </a:r>
            <a:endParaRPr sz="1100">
              <a:solidFill>
                <a:srgbClr val="FFFFFF"/>
              </a:solidFill>
            </a:endParaRPr>
          </a:p>
          <a:p>
            <a:pPr indent="0" lvl="0" marL="0" rtl="0" algn="just">
              <a:spcBef>
                <a:spcPts val="1600"/>
              </a:spcBef>
              <a:spcAft>
                <a:spcPts val="0"/>
              </a:spcAft>
              <a:buClr>
                <a:schemeClr val="dk1"/>
              </a:buClr>
              <a:buSzPts val="1100"/>
              <a:buFont typeface="Arial"/>
              <a:buNone/>
            </a:pPr>
            <a:r>
              <a:rPr lang="es" sz="1100" u="sng">
                <a:solidFill>
                  <a:schemeClr val="hlink"/>
                </a:solidFill>
                <a:hlinkClick r:id="rId6"/>
              </a:rPr>
              <a:t>www.susechisa.com</a:t>
            </a:r>
            <a:endParaRPr sz="1100">
              <a:solidFill>
                <a:schemeClr val="lt1"/>
              </a:solidFill>
            </a:endParaRPr>
          </a:p>
          <a:p>
            <a:pPr indent="0" lvl="0" marL="0" rtl="0" algn="just">
              <a:spcBef>
                <a:spcPts val="1600"/>
              </a:spcBef>
              <a:spcAft>
                <a:spcPts val="1600"/>
              </a:spcAft>
              <a:buClr>
                <a:schemeClr val="dk1"/>
              </a:buClr>
              <a:buSzPts val="1100"/>
              <a:buFont typeface="Arial"/>
              <a:buNone/>
            </a:pPr>
            <a:r>
              <a:t/>
            </a:r>
            <a:endParaRPr sz="1100">
              <a:solidFill>
                <a:schemeClr val="lt1"/>
              </a:solidFill>
            </a:endParaRPr>
          </a:p>
        </p:txBody>
      </p:sp>
      <p:pic>
        <p:nvPicPr>
          <p:cNvPr id="238" name="Google Shape;238;p23"/>
          <p:cNvPicPr preferRelativeResize="0"/>
          <p:nvPr/>
        </p:nvPicPr>
        <p:blipFill>
          <a:blip r:embed="rId7">
            <a:alphaModFix/>
          </a:blip>
          <a:stretch>
            <a:fillRect/>
          </a:stretch>
        </p:blipFill>
        <p:spPr>
          <a:xfrm>
            <a:off x="3105675" y="2787375"/>
            <a:ext cx="152400" cy="114300"/>
          </a:xfrm>
          <a:prstGeom prst="rect">
            <a:avLst/>
          </a:prstGeom>
          <a:noFill/>
          <a:ln>
            <a:noFill/>
          </a:ln>
        </p:spPr>
      </p:pic>
      <p:pic>
        <p:nvPicPr>
          <p:cNvPr id="239" name="Google Shape;239;p23"/>
          <p:cNvPicPr preferRelativeResize="0"/>
          <p:nvPr/>
        </p:nvPicPr>
        <p:blipFill>
          <a:blip r:embed="rId8">
            <a:alphaModFix/>
          </a:blip>
          <a:stretch>
            <a:fillRect/>
          </a:stretch>
        </p:blipFill>
        <p:spPr>
          <a:xfrm>
            <a:off x="3086625" y="2387450"/>
            <a:ext cx="152400" cy="171450"/>
          </a:xfrm>
          <a:prstGeom prst="rect">
            <a:avLst/>
          </a:prstGeom>
          <a:noFill/>
          <a:ln>
            <a:noFill/>
          </a:ln>
        </p:spPr>
      </p:pic>
      <p:pic>
        <p:nvPicPr>
          <p:cNvPr id="240" name="Google Shape;240;p23"/>
          <p:cNvPicPr preferRelativeResize="0"/>
          <p:nvPr/>
        </p:nvPicPr>
        <p:blipFill>
          <a:blip r:embed="rId9">
            <a:alphaModFix/>
          </a:blip>
          <a:stretch>
            <a:fillRect/>
          </a:stretch>
        </p:blipFill>
        <p:spPr>
          <a:xfrm>
            <a:off x="3096138" y="1850888"/>
            <a:ext cx="142875" cy="219075"/>
          </a:xfrm>
          <a:prstGeom prst="rect">
            <a:avLst/>
          </a:prstGeom>
          <a:noFill/>
          <a:ln>
            <a:noFill/>
          </a:ln>
        </p:spPr>
      </p:pic>
      <p:pic>
        <p:nvPicPr>
          <p:cNvPr id="241" name="Google Shape;241;p23"/>
          <p:cNvPicPr preferRelativeResize="0"/>
          <p:nvPr/>
        </p:nvPicPr>
        <p:blipFill>
          <a:blip r:embed="rId10">
            <a:alphaModFix/>
          </a:blip>
          <a:stretch>
            <a:fillRect/>
          </a:stretch>
        </p:blipFill>
        <p:spPr>
          <a:xfrm>
            <a:off x="3096150" y="3583863"/>
            <a:ext cx="171450" cy="16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32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a:t>
            </a:r>
            <a:r>
              <a:rPr b="1" lang="es" sz="2400">
                <a:solidFill>
                  <a:srgbClr val="132966"/>
                </a:solidFill>
                <a:latin typeface="Oswald"/>
                <a:ea typeface="Oswald"/>
                <a:cs typeface="Oswald"/>
                <a:sym typeface="Oswald"/>
              </a:rPr>
              <a:t>QUÉ HACEMOS</a:t>
            </a:r>
            <a:r>
              <a:rPr b="1" lang="es" sz="2400">
                <a:solidFill>
                  <a:srgbClr val="132966"/>
                </a:solidFill>
                <a:latin typeface="Oswald"/>
                <a:ea typeface="Oswald"/>
                <a:cs typeface="Oswald"/>
                <a:sym typeface="Oswald"/>
              </a:rPr>
              <a:t>?</a:t>
            </a:r>
            <a:endParaRPr b="1" sz="2400">
              <a:solidFill>
                <a:srgbClr val="132966"/>
              </a:solidFill>
              <a:latin typeface="Oswald"/>
              <a:ea typeface="Oswald"/>
              <a:cs typeface="Oswald"/>
              <a:sym typeface="Oswald"/>
            </a:endParaRPr>
          </a:p>
        </p:txBody>
      </p:sp>
      <p:sp>
        <p:nvSpPr>
          <p:cNvPr id="62" name="Google Shape;62;p14"/>
          <p:cNvSpPr txBox="1"/>
          <p:nvPr>
            <p:ph idx="1" type="body"/>
          </p:nvPr>
        </p:nvSpPr>
        <p:spPr>
          <a:xfrm>
            <a:off x="208500" y="1739475"/>
            <a:ext cx="2909700" cy="209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800"/>
              <a:t>En SUSECHISA trabajamos por satisfacer y llevar el servicio de electricidad hasta las zonas rurales y urbanas en las que no se cuenta con energía eléctrica, abarcando desde baja hasta alta tensión así como de la instalación de subestaciones eléctricas, que para muchos de nuestros usuarios, es algo fundamental para la realización de sus actividades cotidianas y por ese motivo nos lleva a realizar nuestro trabajo con todo el profesionalismo que se nos caracteriza, así también como de alumbrados y de su adecuado mantenimiento.</a:t>
            </a:r>
            <a:endParaRPr sz="800"/>
          </a:p>
          <a:p>
            <a:pPr indent="0" lvl="0" marL="0" rtl="0" algn="just">
              <a:spcBef>
                <a:spcPts val="1600"/>
              </a:spcBef>
              <a:spcAft>
                <a:spcPts val="1600"/>
              </a:spcAft>
              <a:buNone/>
            </a:pPr>
            <a:r>
              <a:t/>
            </a:r>
            <a:endParaRPr sz="900"/>
          </a:p>
        </p:txBody>
      </p:sp>
      <p:pic>
        <p:nvPicPr>
          <p:cNvPr id="63" name="Google Shape;63;p14"/>
          <p:cNvPicPr preferRelativeResize="0"/>
          <p:nvPr/>
        </p:nvPicPr>
        <p:blipFill>
          <a:blip r:embed="rId3">
            <a:alphaModFix/>
          </a:blip>
          <a:stretch>
            <a:fillRect/>
          </a:stretch>
        </p:blipFill>
        <p:spPr>
          <a:xfrm>
            <a:off x="3371013" y="1387806"/>
            <a:ext cx="2374987" cy="2367894"/>
          </a:xfrm>
          <a:prstGeom prst="rect">
            <a:avLst/>
          </a:prstGeom>
          <a:noFill/>
          <a:ln>
            <a:noFill/>
          </a:ln>
        </p:spPr>
      </p:pic>
      <p:sp>
        <p:nvSpPr>
          <p:cNvPr id="64" name="Google Shape;64;p14"/>
          <p:cNvSpPr txBox="1"/>
          <p:nvPr>
            <p:ph type="title"/>
          </p:nvPr>
        </p:nvSpPr>
        <p:spPr>
          <a:xfrm>
            <a:off x="159300" y="1335125"/>
            <a:ext cx="29673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s" sz="1800">
                <a:solidFill>
                  <a:srgbClr val="132966"/>
                </a:solidFill>
                <a:latin typeface="Oswald"/>
                <a:ea typeface="Oswald"/>
                <a:cs typeface="Oswald"/>
                <a:sym typeface="Oswald"/>
              </a:rPr>
              <a:t>SERVICIO ELÉCTRICO</a:t>
            </a:r>
            <a:endParaRPr b="1" sz="1800">
              <a:solidFill>
                <a:srgbClr val="132966"/>
              </a:solidFill>
              <a:latin typeface="Oswald"/>
              <a:ea typeface="Oswald"/>
              <a:cs typeface="Oswald"/>
              <a:sym typeface="Oswald"/>
            </a:endParaRPr>
          </a:p>
        </p:txBody>
      </p:sp>
      <p:sp>
        <p:nvSpPr>
          <p:cNvPr id="65" name="Google Shape;65;p14"/>
          <p:cNvSpPr txBox="1"/>
          <p:nvPr>
            <p:ph idx="1" type="body"/>
          </p:nvPr>
        </p:nvSpPr>
        <p:spPr>
          <a:xfrm>
            <a:off x="208500" y="3663475"/>
            <a:ext cx="2909700" cy="209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800"/>
              <a:t>Un punto importante que se realiza dentro del área eléctrica de Suministros y Servicios, es la instalación de alumbrados, ya sea de manera particular o público a gran escala. También se da servicio de mantenimiento a las luminarias para su correcto funcionamiento.</a:t>
            </a:r>
            <a:endParaRPr sz="800"/>
          </a:p>
          <a:p>
            <a:pPr indent="0" lvl="0" marL="0" rtl="0" algn="just">
              <a:spcBef>
                <a:spcPts val="1600"/>
              </a:spcBef>
              <a:spcAft>
                <a:spcPts val="1600"/>
              </a:spcAft>
              <a:buNone/>
            </a:pPr>
            <a:r>
              <a:t/>
            </a:r>
            <a:endParaRPr sz="800"/>
          </a:p>
        </p:txBody>
      </p:sp>
      <p:sp>
        <p:nvSpPr>
          <p:cNvPr id="66" name="Google Shape;66;p14"/>
          <p:cNvSpPr txBox="1"/>
          <p:nvPr>
            <p:ph type="title"/>
          </p:nvPr>
        </p:nvSpPr>
        <p:spPr>
          <a:xfrm>
            <a:off x="145400" y="3259125"/>
            <a:ext cx="29673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s" sz="1800">
                <a:solidFill>
                  <a:srgbClr val="132966"/>
                </a:solidFill>
                <a:latin typeface="Oswald"/>
                <a:ea typeface="Oswald"/>
                <a:cs typeface="Oswald"/>
                <a:sym typeface="Oswald"/>
              </a:rPr>
              <a:t>ALUMBRADOS PÚBLICOS</a:t>
            </a:r>
            <a:endParaRPr b="1" sz="1800">
              <a:solidFill>
                <a:srgbClr val="132966"/>
              </a:solidFill>
              <a:latin typeface="Oswald"/>
              <a:ea typeface="Oswald"/>
              <a:cs typeface="Oswald"/>
              <a:sym typeface="Oswald"/>
            </a:endParaRPr>
          </a:p>
        </p:txBody>
      </p:sp>
      <p:sp>
        <p:nvSpPr>
          <p:cNvPr id="67" name="Google Shape;67;p14"/>
          <p:cNvSpPr txBox="1"/>
          <p:nvPr>
            <p:ph idx="1" type="body"/>
          </p:nvPr>
        </p:nvSpPr>
        <p:spPr>
          <a:xfrm>
            <a:off x="5998800" y="3663475"/>
            <a:ext cx="2909700" cy="209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800"/>
              <a:t>En este tiempo que SUSECHISA ha brindado servicios eléctricos ha destacado a nivel estatal o nacional por su participación en la construcción de electrificaciones rurales en varios municipios del estado de Chihuahua.</a:t>
            </a:r>
            <a:endParaRPr sz="800"/>
          </a:p>
          <a:p>
            <a:pPr indent="0" lvl="0" marL="0" rtl="0" algn="just">
              <a:spcBef>
                <a:spcPts val="1600"/>
              </a:spcBef>
              <a:spcAft>
                <a:spcPts val="1600"/>
              </a:spcAft>
              <a:buNone/>
            </a:pPr>
            <a:r>
              <a:t/>
            </a:r>
            <a:endParaRPr sz="800"/>
          </a:p>
        </p:txBody>
      </p:sp>
      <p:sp>
        <p:nvSpPr>
          <p:cNvPr id="68" name="Google Shape;68;p14"/>
          <p:cNvSpPr txBox="1"/>
          <p:nvPr>
            <p:ph type="title"/>
          </p:nvPr>
        </p:nvSpPr>
        <p:spPr>
          <a:xfrm>
            <a:off x="5990400" y="3259125"/>
            <a:ext cx="296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132966"/>
                </a:solidFill>
                <a:latin typeface="Oswald"/>
                <a:ea typeface="Oswald"/>
                <a:cs typeface="Oswald"/>
                <a:sym typeface="Oswald"/>
              </a:rPr>
              <a:t>ELECTRIFICACIONES RURALES</a:t>
            </a:r>
            <a:endParaRPr b="1" sz="1800">
              <a:solidFill>
                <a:srgbClr val="132966"/>
              </a:solidFill>
              <a:latin typeface="Oswald"/>
              <a:ea typeface="Oswald"/>
              <a:cs typeface="Oswald"/>
              <a:sym typeface="Oswald"/>
            </a:endParaRPr>
          </a:p>
        </p:txBody>
      </p:sp>
      <p:sp>
        <p:nvSpPr>
          <p:cNvPr id="69" name="Google Shape;69;p14"/>
          <p:cNvSpPr txBox="1"/>
          <p:nvPr>
            <p:ph idx="1" type="body"/>
          </p:nvPr>
        </p:nvSpPr>
        <p:spPr>
          <a:xfrm>
            <a:off x="5984900" y="1739475"/>
            <a:ext cx="2909700" cy="209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800"/>
              <a:t>Una subestación eléctrica es una instalación destinada a modificar y establecer los niveles de una infraestructura eléctrica, para facilitar el transporte y distribución de la energía eléctrica, su equipo principal es el transformador y por ello, día con día, estamos innovándonos para la implementación y construcción de estas subestaciones, debido a que es una fuente importante para la realización de sus actividades cotidianas.</a:t>
            </a:r>
            <a:endParaRPr sz="800"/>
          </a:p>
          <a:p>
            <a:pPr indent="0" lvl="0" marL="0" rtl="0" algn="just">
              <a:spcBef>
                <a:spcPts val="1600"/>
              </a:spcBef>
              <a:spcAft>
                <a:spcPts val="1600"/>
              </a:spcAft>
              <a:buNone/>
            </a:pPr>
            <a:r>
              <a:t/>
            </a:r>
            <a:endParaRPr sz="800"/>
          </a:p>
        </p:txBody>
      </p:sp>
      <p:sp>
        <p:nvSpPr>
          <p:cNvPr id="70" name="Google Shape;70;p14"/>
          <p:cNvSpPr txBox="1"/>
          <p:nvPr>
            <p:ph type="title"/>
          </p:nvPr>
        </p:nvSpPr>
        <p:spPr>
          <a:xfrm>
            <a:off x="5802450" y="1335125"/>
            <a:ext cx="29673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s" sz="1800">
                <a:solidFill>
                  <a:srgbClr val="132966"/>
                </a:solidFill>
                <a:latin typeface="Oswald"/>
                <a:ea typeface="Oswald"/>
                <a:cs typeface="Oswald"/>
                <a:sym typeface="Oswald"/>
              </a:rPr>
              <a:t>SUBESTACIONES ELÉCTRICAS</a:t>
            </a:r>
            <a:endParaRPr b="1" sz="1800">
              <a:solidFill>
                <a:srgbClr val="132966"/>
              </a:solidFill>
              <a:latin typeface="Oswald"/>
              <a:ea typeface="Oswald"/>
              <a:cs typeface="Oswald"/>
              <a:sym typeface="Oswald"/>
            </a:endParaRPr>
          </a:p>
        </p:txBody>
      </p:sp>
      <p:sp>
        <p:nvSpPr>
          <p:cNvPr id="71" name="Google Shape;71;p14"/>
          <p:cNvSpPr/>
          <p:nvPr/>
        </p:nvSpPr>
        <p:spPr>
          <a:xfrm>
            <a:off x="0" y="893275"/>
            <a:ext cx="2375100" cy="300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4"/>
          <p:cNvPicPr preferRelativeResize="0"/>
          <p:nvPr/>
        </p:nvPicPr>
        <p:blipFill>
          <a:blip r:embed="rId4">
            <a:alphaModFix/>
          </a:blip>
          <a:stretch>
            <a:fillRect/>
          </a:stretch>
        </p:blipFill>
        <p:spPr>
          <a:xfrm>
            <a:off x="8689370" y="4689575"/>
            <a:ext cx="384730" cy="403050"/>
          </a:xfrm>
          <a:prstGeom prst="rect">
            <a:avLst/>
          </a:prstGeom>
          <a:noFill/>
          <a:ln>
            <a:noFill/>
          </a:ln>
        </p:spPr>
      </p:pic>
      <p:sp>
        <p:nvSpPr>
          <p:cNvPr id="73" name="Google Shape;73;p14"/>
          <p:cNvSpPr txBox="1"/>
          <p:nvPr>
            <p:ph idx="1" type="body"/>
          </p:nvPr>
        </p:nvSpPr>
        <p:spPr>
          <a:xfrm>
            <a:off x="7786825" y="4762850"/>
            <a:ext cx="956100" cy="21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800"/>
              <a:t>susechisa.com</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32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¿QUÉ HACEMOS?</a:t>
            </a:r>
            <a:endParaRPr b="1" sz="2400">
              <a:solidFill>
                <a:srgbClr val="132966"/>
              </a:solidFill>
              <a:latin typeface="Oswald"/>
              <a:ea typeface="Oswald"/>
              <a:cs typeface="Oswald"/>
              <a:sym typeface="Oswald"/>
            </a:endParaRPr>
          </a:p>
        </p:txBody>
      </p:sp>
      <p:sp>
        <p:nvSpPr>
          <p:cNvPr id="79" name="Google Shape;79;p15"/>
          <p:cNvSpPr txBox="1"/>
          <p:nvPr>
            <p:ph idx="1" type="body"/>
          </p:nvPr>
        </p:nvSpPr>
        <p:spPr>
          <a:xfrm>
            <a:off x="208500" y="1510875"/>
            <a:ext cx="2909700" cy="20976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sz="800">
                <a:solidFill>
                  <a:srgbClr val="444444"/>
                </a:solidFill>
                <a:highlight>
                  <a:srgbClr val="FFFFFF"/>
                </a:highlight>
              </a:rPr>
              <a:t>Somos proveedores </a:t>
            </a:r>
            <a:r>
              <a:rPr lang="es" sz="800">
                <a:solidFill>
                  <a:srgbClr val="444444"/>
                </a:solidFill>
              </a:rPr>
              <a:t>de materiales de obra </a:t>
            </a:r>
            <a:r>
              <a:rPr lang="es" sz="800">
                <a:solidFill>
                  <a:srgbClr val="444444"/>
                </a:solidFill>
              </a:rPr>
              <a:t>pública</a:t>
            </a:r>
            <a:r>
              <a:rPr lang="es" sz="800">
                <a:solidFill>
                  <a:srgbClr val="444444"/>
                </a:solidFill>
              </a:rPr>
              <a:t> y/o acciones tales como : lamina</a:t>
            </a:r>
            <a:r>
              <a:rPr lang="es" sz="800">
                <a:solidFill>
                  <a:srgbClr val="444444"/>
                </a:solidFill>
                <a:highlight>
                  <a:srgbClr val="FFFFFF"/>
                </a:highlight>
              </a:rPr>
              <a:t>, tinacos, tuberías, luminarias, material eléctrico, sistemas solares, motores para pozo, transformadores y todo el ramo ferretero, entre otros. Contamos con el padrón de proveedores de Gobierno del Estado.</a:t>
            </a:r>
            <a:endParaRPr sz="800">
              <a:solidFill>
                <a:srgbClr val="666666"/>
              </a:solidFill>
            </a:endParaRPr>
          </a:p>
        </p:txBody>
      </p:sp>
      <p:sp>
        <p:nvSpPr>
          <p:cNvPr id="80" name="Google Shape;80;p15"/>
          <p:cNvSpPr txBox="1"/>
          <p:nvPr>
            <p:ph type="title"/>
          </p:nvPr>
        </p:nvSpPr>
        <p:spPr>
          <a:xfrm>
            <a:off x="159300" y="1106525"/>
            <a:ext cx="2967300" cy="474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s" sz="1800">
                <a:solidFill>
                  <a:srgbClr val="132966"/>
                </a:solidFill>
                <a:latin typeface="Oswald"/>
                <a:ea typeface="Oswald"/>
                <a:cs typeface="Oswald"/>
                <a:sym typeface="Oswald"/>
              </a:rPr>
              <a:t>PROVEEDOR</a:t>
            </a:r>
            <a:endParaRPr b="1" sz="1800">
              <a:solidFill>
                <a:srgbClr val="132966"/>
              </a:solidFill>
              <a:latin typeface="Oswald"/>
              <a:ea typeface="Oswald"/>
              <a:cs typeface="Oswald"/>
              <a:sym typeface="Oswald"/>
            </a:endParaRPr>
          </a:p>
        </p:txBody>
      </p:sp>
      <p:sp>
        <p:nvSpPr>
          <p:cNvPr id="81" name="Google Shape;81;p15"/>
          <p:cNvSpPr txBox="1"/>
          <p:nvPr>
            <p:ph type="title"/>
          </p:nvPr>
        </p:nvSpPr>
        <p:spPr>
          <a:xfrm>
            <a:off x="3704400" y="3439100"/>
            <a:ext cx="296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132966"/>
                </a:solidFill>
                <a:latin typeface="Oswald"/>
                <a:ea typeface="Oswald"/>
                <a:cs typeface="Oswald"/>
                <a:sym typeface="Oswald"/>
              </a:rPr>
              <a:t>ARRENDAMIENTO</a:t>
            </a:r>
            <a:endParaRPr b="1" sz="1800">
              <a:solidFill>
                <a:srgbClr val="132966"/>
              </a:solidFill>
              <a:latin typeface="Oswald"/>
              <a:ea typeface="Oswald"/>
              <a:cs typeface="Oswald"/>
              <a:sym typeface="Oswald"/>
            </a:endParaRPr>
          </a:p>
        </p:txBody>
      </p:sp>
      <p:sp>
        <p:nvSpPr>
          <p:cNvPr id="82" name="Google Shape;82;p15"/>
          <p:cNvSpPr/>
          <p:nvPr/>
        </p:nvSpPr>
        <p:spPr>
          <a:xfrm>
            <a:off x="0" y="893275"/>
            <a:ext cx="2375100" cy="300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5"/>
          <p:cNvPicPr preferRelativeResize="0"/>
          <p:nvPr/>
        </p:nvPicPr>
        <p:blipFill>
          <a:blip r:embed="rId3">
            <a:alphaModFix/>
          </a:blip>
          <a:stretch>
            <a:fillRect/>
          </a:stretch>
        </p:blipFill>
        <p:spPr>
          <a:xfrm>
            <a:off x="8689370" y="4689575"/>
            <a:ext cx="384730" cy="403050"/>
          </a:xfrm>
          <a:prstGeom prst="rect">
            <a:avLst/>
          </a:prstGeom>
          <a:noFill/>
          <a:ln>
            <a:noFill/>
          </a:ln>
        </p:spPr>
      </p:pic>
      <p:sp>
        <p:nvSpPr>
          <p:cNvPr id="84" name="Google Shape;84;p15"/>
          <p:cNvSpPr txBox="1"/>
          <p:nvPr>
            <p:ph idx="1" type="body"/>
          </p:nvPr>
        </p:nvSpPr>
        <p:spPr>
          <a:xfrm>
            <a:off x="7786825" y="4762850"/>
            <a:ext cx="956100" cy="21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800"/>
              <a:t>susechisa.com</a:t>
            </a:r>
            <a:endParaRPr sz="800"/>
          </a:p>
        </p:txBody>
      </p:sp>
      <p:sp>
        <p:nvSpPr>
          <p:cNvPr id="85" name="Google Shape;85;p15"/>
          <p:cNvSpPr txBox="1"/>
          <p:nvPr>
            <p:ph idx="1" type="body"/>
          </p:nvPr>
        </p:nvSpPr>
        <p:spPr>
          <a:xfrm>
            <a:off x="3676200" y="3843450"/>
            <a:ext cx="2909700" cy="2097600"/>
          </a:xfrm>
          <a:prstGeom prst="rect">
            <a:avLst/>
          </a:prstGeom>
        </p:spPr>
        <p:txBody>
          <a:bodyPr anchorCtr="0" anchor="t" bIns="91425" lIns="91425" spcFirstLastPara="1" rIns="91425" wrap="square" tIns="91425">
            <a:noAutofit/>
          </a:bodyPr>
          <a:lstStyle/>
          <a:p>
            <a:pPr indent="-279400" lvl="0" marL="457200" rtl="0" algn="just">
              <a:spcBef>
                <a:spcPts val="0"/>
              </a:spcBef>
              <a:spcAft>
                <a:spcPts val="0"/>
              </a:spcAft>
              <a:buClr>
                <a:srgbClr val="666666"/>
              </a:buClr>
              <a:buSzPts val="800"/>
              <a:buChar char="●"/>
            </a:pPr>
            <a:r>
              <a:rPr lang="es" sz="800">
                <a:solidFill>
                  <a:srgbClr val="666666"/>
                </a:solidFill>
                <a:highlight>
                  <a:srgbClr val="FFFFFF"/>
                </a:highlight>
              </a:rPr>
              <a:t>Maquinaria pesada</a:t>
            </a:r>
            <a:endParaRPr sz="800">
              <a:solidFill>
                <a:srgbClr val="666666"/>
              </a:solidFill>
              <a:highlight>
                <a:srgbClr val="FFFFFF"/>
              </a:highlight>
            </a:endParaRPr>
          </a:p>
          <a:p>
            <a:pPr indent="-279400" lvl="0" marL="457200" rtl="0" algn="just">
              <a:spcBef>
                <a:spcPts val="0"/>
              </a:spcBef>
              <a:spcAft>
                <a:spcPts val="0"/>
              </a:spcAft>
              <a:buClr>
                <a:srgbClr val="666666"/>
              </a:buClr>
              <a:buSzPts val="800"/>
              <a:buChar char="●"/>
            </a:pPr>
            <a:r>
              <a:rPr lang="es" sz="800">
                <a:solidFill>
                  <a:srgbClr val="666666"/>
                </a:solidFill>
                <a:highlight>
                  <a:srgbClr val="FFFFFF"/>
                </a:highlight>
              </a:rPr>
              <a:t>Transformadores</a:t>
            </a:r>
            <a:endParaRPr sz="800">
              <a:solidFill>
                <a:srgbClr val="666666"/>
              </a:solidFill>
              <a:highlight>
                <a:srgbClr val="FFFFFF"/>
              </a:highlight>
            </a:endParaRPr>
          </a:p>
          <a:p>
            <a:pPr indent="-279400" lvl="0" marL="457200" rtl="0" algn="just">
              <a:spcBef>
                <a:spcPts val="0"/>
              </a:spcBef>
              <a:spcAft>
                <a:spcPts val="0"/>
              </a:spcAft>
              <a:buClr>
                <a:srgbClr val="666666"/>
              </a:buClr>
              <a:buSzPts val="800"/>
              <a:buChar char="●"/>
            </a:pPr>
            <a:r>
              <a:rPr lang="es" sz="800">
                <a:solidFill>
                  <a:srgbClr val="666666"/>
                </a:solidFill>
                <a:highlight>
                  <a:srgbClr val="FFFFFF"/>
                </a:highlight>
              </a:rPr>
              <a:t>Planta eléctrica</a:t>
            </a:r>
            <a:endParaRPr sz="800">
              <a:solidFill>
                <a:srgbClr val="666666"/>
              </a:solidFill>
              <a:highlight>
                <a:srgbClr val="FFFFFF"/>
              </a:highlight>
            </a:endParaRPr>
          </a:p>
          <a:p>
            <a:pPr indent="-279400" lvl="0" marL="457200" rtl="0" algn="just">
              <a:spcBef>
                <a:spcPts val="0"/>
              </a:spcBef>
              <a:spcAft>
                <a:spcPts val="0"/>
              </a:spcAft>
              <a:buClr>
                <a:srgbClr val="666666"/>
              </a:buClr>
              <a:buSzPts val="800"/>
              <a:buChar char="●"/>
            </a:pPr>
            <a:r>
              <a:rPr lang="es" sz="800">
                <a:solidFill>
                  <a:srgbClr val="666666"/>
                </a:solidFill>
                <a:highlight>
                  <a:srgbClr val="FFFFFF"/>
                </a:highlight>
              </a:rPr>
              <a:t>Torres de luz</a:t>
            </a:r>
            <a:endParaRPr sz="800">
              <a:solidFill>
                <a:srgbClr val="666666"/>
              </a:solidFill>
              <a:highlight>
                <a:srgbClr val="FFFFFF"/>
              </a:highlight>
            </a:endParaRPr>
          </a:p>
          <a:p>
            <a:pPr indent="-279400" lvl="0" marL="457200" rtl="0" algn="just">
              <a:spcBef>
                <a:spcPts val="0"/>
              </a:spcBef>
              <a:spcAft>
                <a:spcPts val="0"/>
              </a:spcAft>
              <a:buClr>
                <a:srgbClr val="666666"/>
              </a:buClr>
              <a:buSzPts val="800"/>
              <a:buChar char="●"/>
            </a:pPr>
            <a:r>
              <a:rPr lang="es" sz="800">
                <a:solidFill>
                  <a:srgbClr val="666666"/>
                </a:solidFill>
                <a:highlight>
                  <a:srgbClr val="FFFFFF"/>
                </a:highlight>
              </a:rPr>
              <a:t>Servicios de grúa</a:t>
            </a:r>
            <a:endParaRPr sz="800">
              <a:solidFill>
                <a:srgbClr val="666666"/>
              </a:solidFill>
              <a:highlight>
                <a:srgbClr val="FFFFFF"/>
              </a:highlight>
            </a:endParaRPr>
          </a:p>
          <a:p>
            <a:pPr indent="-279400" lvl="0" marL="457200" rtl="0" algn="just">
              <a:spcBef>
                <a:spcPts val="0"/>
              </a:spcBef>
              <a:spcAft>
                <a:spcPts val="0"/>
              </a:spcAft>
              <a:buClr>
                <a:srgbClr val="666666"/>
              </a:buClr>
              <a:buSzPts val="800"/>
              <a:buChar char="●"/>
            </a:pPr>
            <a:r>
              <a:rPr lang="es" sz="800">
                <a:solidFill>
                  <a:srgbClr val="666666"/>
                </a:solidFill>
                <a:highlight>
                  <a:srgbClr val="FFFFFF"/>
                </a:highlight>
              </a:rPr>
              <a:t>Etc.</a:t>
            </a:r>
            <a:br>
              <a:rPr lang="es" sz="800">
                <a:solidFill>
                  <a:srgbClr val="666666"/>
                </a:solidFill>
                <a:highlight>
                  <a:srgbClr val="FFFFFF"/>
                </a:highlight>
              </a:rPr>
            </a:br>
            <a:endParaRPr sz="800">
              <a:solidFill>
                <a:srgbClr val="666666"/>
              </a:solidFill>
              <a:highlight>
                <a:srgbClr val="FFFFFF"/>
              </a:highlight>
            </a:endParaRPr>
          </a:p>
        </p:txBody>
      </p:sp>
      <p:pic>
        <p:nvPicPr>
          <p:cNvPr id="86" name="Google Shape;86;p15"/>
          <p:cNvPicPr preferRelativeResize="0"/>
          <p:nvPr/>
        </p:nvPicPr>
        <p:blipFill>
          <a:blip r:embed="rId4">
            <a:alphaModFix/>
          </a:blip>
          <a:stretch>
            <a:fillRect/>
          </a:stretch>
        </p:blipFill>
        <p:spPr>
          <a:xfrm>
            <a:off x="3387750" y="799808"/>
            <a:ext cx="2410825" cy="2461367"/>
          </a:xfrm>
          <a:prstGeom prst="rect">
            <a:avLst/>
          </a:prstGeom>
          <a:noFill/>
          <a:ln>
            <a:noFill/>
          </a:ln>
        </p:spPr>
      </p:pic>
      <p:sp>
        <p:nvSpPr>
          <p:cNvPr id="87" name="Google Shape;87;p15"/>
          <p:cNvSpPr txBox="1"/>
          <p:nvPr>
            <p:ph idx="1" type="body"/>
          </p:nvPr>
        </p:nvSpPr>
        <p:spPr>
          <a:xfrm>
            <a:off x="5900400" y="1772900"/>
            <a:ext cx="2909700" cy="209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800">
                <a:solidFill>
                  <a:srgbClr val="444444"/>
                </a:solidFill>
                <a:highlight>
                  <a:srgbClr val="FFFFFF"/>
                </a:highlight>
              </a:rPr>
              <a:t>Hacemos </a:t>
            </a:r>
            <a:r>
              <a:rPr lang="es" sz="800">
                <a:solidFill>
                  <a:srgbClr val="444444"/>
                </a:solidFill>
              </a:rPr>
              <a:t>gestoría</a:t>
            </a:r>
            <a:r>
              <a:rPr lang="es" sz="800">
                <a:solidFill>
                  <a:srgbClr val="444444"/>
                </a:solidFill>
                <a:highlight>
                  <a:srgbClr val="FFFFFF"/>
                </a:highlight>
              </a:rPr>
              <a:t> ante dependencias como </a:t>
            </a:r>
            <a:r>
              <a:rPr lang="es" sz="800">
                <a:solidFill>
                  <a:srgbClr val="444444"/>
                </a:solidFill>
              </a:rPr>
              <a:t>CFE</a:t>
            </a:r>
            <a:r>
              <a:rPr lang="es" sz="800">
                <a:solidFill>
                  <a:srgbClr val="444444"/>
                </a:solidFill>
                <a:highlight>
                  <a:srgbClr val="FFFFFF"/>
                </a:highlight>
              </a:rPr>
              <a:t>, </a:t>
            </a:r>
            <a:r>
              <a:rPr lang="es" sz="800">
                <a:solidFill>
                  <a:srgbClr val="444444"/>
                </a:solidFill>
              </a:rPr>
              <a:t>UVIE</a:t>
            </a:r>
            <a:r>
              <a:rPr lang="es" sz="800">
                <a:solidFill>
                  <a:srgbClr val="444444"/>
                </a:solidFill>
                <a:highlight>
                  <a:srgbClr val="FFFFFF"/>
                </a:highlight>
              </a:rPr>
              <a:t>, Gobierno de</a:t>
            </a:r>
            <a:r>
              <a:rPr lang="es" sz="800">
                <a:solidFill>
                  <a:srgbClr val="444444"/>
                </a:solidFill>
                <a:highlight>
                  <a:srgbClr val="FFFFFF"/>
                </a:highlight>
              </a:rPr>
              <a:t>l Estado, Gobierno Federal, </a:t>
            </a:r>
            <a:r>
              <a:rPr lang="es" sz="800">
                <a:solidFill>
                  <a:srgbClr val="444444"/>
                </a:solidFill>
              </a:rPr>
              <a:t>SCT,</a:t>
            </a:r>
            <a:r>
              <a:rPr lang="es" sz="800">
                <a:solidFill>
                  <a:srgbClr val="444444"/>
                </a:solidFill>
                <a:highlight>
                  <a:srgbClr val="FFFFFF"/>
                </a:highlight>
              </a:rPr>
              <a:t> </a:t>
            </a:r>
            <a:r>
              <a:rPr lang="es" sz="800">
                <a:solidFill>
                  <a:srgbClr val="444444"/>
                </a:solidFill>
              </a:rPr>
              <a:t>Semarnap</a:t>
            </a:r>
            <a:r>
              <a:rPr lang="es" sz="800">
                <a:solidFill>
                  <a:srgbClr val="444444"/>
                </a:solidFill>
                <a:highlight>
                  <a:srgbClr val="FFFFFF"/>
                </a:highlight>
              </a:rPr>
              <a:t>, ferrocarriles </a:t>
            </a:r>
            <a:r>
              <a:rPr lang="es" sz="800">
                <a:solidFill>
                  <a:srgbClr val="444444"/>
                </a:solidFill>
                <a:highlight>
                  <a:schemeClr val="lt1"/>
                </a:highlight>
              </a:rPr>
              <a:t>etc.  </a:t>
            </a:r>
            <a:endParaRPr sz="800">
              <a:solidFill>
                <a:srgbClr val="444444"/>
              </a:solidFill>
              <a:highlight>
                <a:srgbClr val="FFFFFF"/>
              </a:highlight>
            </a:endParaRPr>
          </a:p>
          <a:p>
            <a:pPr indent="0" lvl="0" marL="457200" rtl="0" algn="just">
              <a:spcBef>
                <a:spcPts val="1600"/>
              </a:spcBef>
              <a:spcAft>
                <a:spcPts val="1600"/>
              </a:spcAft>
              <a:buNone/>
            </a:pPr>
            <a:r>
              <a:t/>
            </a:r>
            <a:endParaRPr sz="800">
              <a:solidFill>
                <a:srgbClr val="666666"/>
              </a:solidFill>
              <a:highlight>
                <a:srgbClr val="FFFFFF"/>
              </a:highlight>
            </a:endParaRPr>
          </a:p>
        </p:txBody>
      </p:sp>
      <p:sp>
        <p:nvSpPr>
          <p:cNvPr id="88" name="Google Shape;88;p15"/>
          <p:cNvSpPr txBox="1"/>
          <p:nvPr>
            <p:ph type="title"/>
          </p:nvPr>
        </p:nvSpPr>
        <p:spPr>
          <a:xfrm>
            <a:off x="5837300" y="1106525"/>
            <a:ext cx="296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1800">
                <a:solidFill>
                  <a:srgbClr val="132966"/>
                </a:solidFill>
                <a:latin typeface="Oswald"/>
                <a:ea typeface="Oswald"/>
                <a:cs typeface="Oswald"/>
                <a:sym typeface="Oswald"/>
              </a:rPr>
              <a:t>PRESTADOR DE SERVICIOS PROFESIONALES</a:t>
            </a:r>
            <a:endParaRPr b="1" sz="1800">
              <a:solidFill>
                <a:srgbClr val="132966"/>
              </a:solidFill>
              <a:latin typeface="Oswald"/>
              <a:ea typeface="Oswald"/>
              <a:cs typeface="Oswald"/>
              <a:sym typeface="Oswald"/>
            </a:endParaRPr>
          </a:p>
        </p:txBody>
      </p:sp>
      <p:sp>
        <p:nvSpPr>
          <p:cNvPr id="89" name="Google Shape;89;p15"/>
          <p:cNvSpPr txBox="1"/>
          <p:nvPr/>
        </p:nvSpPr>
        <p:spPr>
          <a:xfrm>
            <a:off x="5798575" y="2284075"/>
            <a:ext cx="3047100" cy="1551900"/>
          </a:xfrm>
          <a:prstGeom prst="rect">
            <a:avLst/>
          </a:prstGeom>
          <a:noFill/>
          <a:ln>
            <a:noFill/>
          </a:ln>
        </p:spPr>
        <p:txBody>
          <a:bodyPr anchorCtr="0" anchor="t" bIns="91425" lIns="91425" spcFirstLastPara="1" rIns="91425" wrap="square" tIns="91425">
            <a:noAutofit/>
          </a:bodyPr>
          <a:lstStyle/>
          <a:p>
            <a:pPr indent="-279400" lvl="0" marL="457200" rtl="0" algn="just">
              <a:lnSpc>
                <a:spcPct val="115000"/>
              </a:lnSpc>
              <a:spcBef>
                <a:spcPts val="0"/>
              </a:spcBef>
              <a:spcAft>
                <a:spcPts val="0"/>
              </a:spcAft>
              <a:buClr>
                <a:srgbClr val="444444"/>
              </a:buClr>
              <a:buSzPts val="800"/>
              <a:buChar char="●"/>
            </a:pPr>
            <a:r>
              <a:rPr lang="es" sz="800">
                <a:solidFill>
                  <a:srgbClr val="444444"/>
                </a:solidFill>
                <a:highlight>
                  <a:srgbClr val="FFFFFF"/>
                </a:highlight>
              </a:rPr>
              <a:t>Elaboración de proyectos eléctricos</a:t>
            </a:r>
            <a:endParaRPr sz="800">
              <a:solidFill>
                <a:srgbClr val="444444"/>
              </a:solidFill>
              <a:highlight>
                <a:srgbClr val="FFFFFF"/>
              </a:highlight>
            </a:endParaRPr>
          </a:p>
          <a:p>
            <a:pPr indent="-279400" lvl="0" marL="457200" rtl="0" algn="just">
              <a:lnSpc>
                <a:spcPct val="115000"/>
              </a:lnSpc>
              <a:spcBef>
                <a:spcPts val="0"/>
              </a:spcBef>
              <a:spcAft>
                <a:spcPts val="0"/>
              </a:spcAft>
              <a:buClr>
                <a:srgbClr val="444444"/>
              </a:buClr>
              <a:buSzPts val="800"/>
              <a:buChar char="●"/>
            </a:pPr>
            <a:r>
              <a:rPr lang="es" sz="800">
                <a:solidFill>
                  <a:srgbClr val="444444"/>
                </a:solidFill>
                <a:highlight>
                  <a:srgbClr val="FFFFFF"/>
                </a:highlight>
              </a:rPr>
              <a:t>Elaboracion de Expediente </a:t>
            </a:r>
            <a:r>
              <a:rPr lang="es" sz="800">
                <a:solidFill>
                  <a:srgbClr val="444444"/>
                </a:solidFill>
                <a:highlight>
                  <a:srgbClr val="FFFFFF"/>
                </a:highlight>
              </a:rPr>
              <a:t>Técnico</a:t>
            </a:r>
            <a:r>
              <a:rPr lang="es" sz="800">
                <a:solidFill>
                  <a:srgbClr val="444444"/>
                </a:solidFill>
                <a:highlight>
                  <a:srgbClr val="FFFFFF"/>
                </a:highlight>
              </a:rPr>
              <a:t> de Obra</a:t>
            </a:r>
            <a:endParaRPr sz="800">
              <a:solidFill>
                <a:srgbClr val="444444"/>
              </a:solidFill>
              <a:highlight>
                <a:srgbClr val="FFFFFF"/>
              </a:highlight>
            </a:endParaRPr>
          </a:p>
          <a:p>
            <a:pPr indent="-279400" lvl="0" marL="457200" rtl="0" algn="just">
              <a:lnSpc>
                <a:spcPct val="115000"/>
              </a:lnSpc>
              <a:spcBef>
                <a:spcPts val="0"/>
              </a:spcBef>
              <a:spcAft>
                <a:spcPts val="0"/>
              </a:spcAft>
              <a:buClr>
                <a:srgbClr val="444444"/>
              </a:buClr>
              <a:buSzPts val="800"/>
              <a:buChar char="●"/>
            </a:pPr>
            <a:r>
              <a:rPr lang="es" sz="800">
                <a:solidFill>
                  <a:srgbClr val="444444"/>
                </a:solidFill>
                <a:highlight>
                  <a:srgbClr val="FFFFFF"/>
                </a:highlight>
              </a:rPr>
              <a:t>Estudio de impacto ambiental</a:t>
            </a:r>
            <a:endParaRPr sz="800">
              <a:solidFill>
                <a:srgbClr val="444444"/>
              </a:solidFill>
              <a:highlight>
                <a:srgbClr val="FFFFFF"/>
              </a:highlight>
            </a:endParaRPr>
          </a:p>
          <a:p>
            <a:pPr indent="-279400" lvl="0" marL="457200" rtl="0" algn="just">
              <a:lnSpc>
                <a:spcPct val="115000"/>
              </a:lnSpc>
              <a:spcBef>
                <a:spcPts val="0"/>
              </a:spcBef>
              <a:spcAft>
                <a:spcPts val="0"/>
              </a:spcAft>
              <a:buClr>
                <a:srgbClr val="444444"/>
              </a:buClr>
              <a:buSzPts val="800"/>
              <a:buChar char="●"/>
            </a:pPr>
            <a:r>
              <a:rPr lang="es" sz="800">
                <a:solidFill>
                  <a:srgbClr val="444444"/>
                </a:solidFill>
                <a:highlight>
                  <a:srgbClr val="FFFFFF"/>
                </a:highlight>
              </a:rPr>
              <a:t>Planos eléctricos</a:t>
            </a:r>
            <a:endParaRPr sz="800">
              <a:solidFill>
                <a:srgbClr val="444444"/>
              </a:solidFill>
              <a:highlight>
                <a:srgbClr val="FFFFFF"/>
              </a:highlight>
            </a:endParaRPr>
          </a:p>
          <a:p>
            <a:pPr indent="-279400" lvl="0" marL="457200" rtl="0" algn="just">
              <a:lnSpc>
                <a:spcPct val="115000"/>
              </a:lnSpc>
              <a:spcBef>
                <a:spcPts val="0"/>
              </a:spcBef>
              <a:spcAft>
                <a:spcPts val="0"/>
              </a:spcAft>
              <a:buClr>
                <a:srgbClr val="444444"/>
              </a:buClr>
              <a:buSzPts val="800"/>
              <a:buChar char="●"/>
            </a:pPr>
            <a:r>
              <a:rPr lang="es" sz="800">
                <a:solidFill>
                  <a:srgbClr val="444444"/>
                </a:solidFill>
                <a:highlight>
                  <a:srgbClr val="FFFFFF"/>
                </a:highlight>
              </a:rPr>
              <a:t>Estudios de pozos</a:t>
            </a:r>
            <a:endParaRPr sz="800">
              <a:solidFill>
                <a:srgbClr val="444444"/>
              </a:solidFill>
              <a:highlight>
                <a:srgbClr val="FFFFFF"/>
              </a:highlight>
            </a:endParaRPr>
          </a:p>
          <a:p>
            <a:pPr indent="-279400" lvl="0" marL="457200" rtl="0" algn="just">
              <a:lnSpc>
                <a:spcPct val="115000"/>
              </a:lnSpc>
              <a:spcBef>
                <a:spcPts val="0"/>
              </a:spcBef>
              <a:spcAft>
                <a:spcPts val="0"/>
              </a:spcAft>
              <a:buClr>
                <a:srgbClr val="444444"/>
              </a:buClr>
              <a:buSzPts val="800"/>
              <a:buChar char="●"/>
            </a:pPr>
            <a:r>
              <a:rPr lang="es" sz="800">
                <a:solidFill>
                  <a:srgbClr val="444444"/>
                </a:solidFill>
                <a:highlight>
                  <a:srgbClr val="FFFFFF"/>
                </a:highlight>
              </a:rPr>
              <a:t>Asesoria en General</a:t>
            </a:r>
            <a:endParaRPr sz="800">
              <a:solidFill>
                <a:srgbClr val="444444"/>
              </a:solidFill>
              <a:highlight>
                <a:srgbClr val="FFFFFF"/>
              </a:highlight>
            </a:endParaRPr>
          </a:p>
          <a:p>
            <a:pPr indent="-279400" lvl="0" marL="457200" rtl="0" algn="just">
              <a:lnSpc>
                <a:spcPct val="115000"/>
              </a:lnSpc>
              <a:spcBef>
                <a:spcPts val="0"/>
              </a:spcBef>
              <a:spcAft>
                <a:spcPts val="0"/>
              </a:spcAft>
              <a:buClr>
                <a:srgbClr val="444444"/>
              </a:buClr>
              <a:buSzPts val="800"/>
              <a:buChar char="●"/>
            </a:pPr>
            <a:r>
              <a:rPr lang="es" sz="800">
                <a:solidFill>
                  <a:srgbClr val="444444"/>
                </a:solidFill>
                <a:highlight>
                  <a:srgbClr val="FFFFFF"/>
                </a:highlight>
              </a:rPr>
              <a:t>Etc.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6"/>
          <p:cNvSpPr txBox="1"/>
          <p:nvPr>
            <p:ph type="title"/>
          </p:nvPr>
        </p:nvSpPr>
        <p:spPr>
          <a:xfrm>
            <a:off x="311700" y="32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ALGUNOS DE NUESTROS CLIENTES</a:t>
            </a:r>
            <a:endParaRPr b="1" sz="2400">
              <a:solidFill>
                <a:srgbClr val="132966"/>
              </a:solidFill>
              <a:latin typeface="Oswald"/>
              <a:ea typeface="Oswald"/>
              <a:cs typeface="Oswald"/>
              <a:sym typeface="Oswald"/>
            </a:endParaRPr>
          </a:p>
        </p:txBody>
      </p:sp>
      <p:sp>
        <p:nvSpPr>
          <p:cNvPr id="95" name="Google Shape;95;p16"/>
          <p:cNvSpPr/>
          <p:nvPr/>
        </p:nvSpPr>
        <p:spPr>
          <a:xfrm>
            <a:off x="0" y="893275"/>
            <a:ext cx="4380000" cy="300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6"/>
          <p:cNvPicPr preferRelativeResize="0"/>
          <p:nvPr/>
        </p:nvPicPr>
        <p:blipFill>
          <a:blip r:embed="rId3">
            <a:alphaModFix/>
          </a:blip>
          <a:stretch>
            <a:fillRect/>
          </a:stretch>
        </p:blipFill>
        <p:spPr>
          <a:xfrm>
            <a:off x="8689370" y="4689575"/>
            <a:ext cx="384730" cy="403050"/>
          </a:xfrm>
          <a:prstGeom prst="rect">
            <a:avLst/>
          </a:prstGeom>
          <a:noFill/>
          <a:ln>
            <a:noFill/>
          </a:ln>
        </p:spPr>
      </p:pic>
      <p:sp>
        <p:nvSpPr>
          <p:cNvPr id="97" name="Google Shape;97;p16"/>
          <p:cNvSpPr txBox="1"/>
          <p:nvPr>
            <p:ph idx="1" type="body"/>
          </p:nvPr>
        </p:nvSpPr>
        <p:spPr>
          <a:xfrm>
            <a:off x="7786825" y="4762850"/>
            <a:ext cx="956100" cy="21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800"/>
              <a:t>susechisa.com</a:t>
            </a:r>
            <a:endParaRPr sz="800"/>
          </a:p>
        </p:txBody>
      </p:sp>
      <p:pic>
        <p:nvPicPr>
          <p:cNvPr id="98" name="Google Shape;98;p16"/>
          <p:cNvPicPr preferRelativeResize="0"/>
          <p:nvPr/>
        </p:nvPicPr>
        <p:blipFill>
          <a:blip r:embed="rId4">
            <a:alphaModFix/>
          </a:blip>
          <a:stretch>
            <a:fillRect/>
          </a:stretch>
        </p:blipFill>
        <p:spPr>
          <a:xfrm>
            <a:off x="493100" y="1950124"/>
            <a:ext cx="1006285" cy="366026"/>
          </a:xfrm>
          <a:prstGeom prst="rect">
            <a:avLst/>
          </a:prstGeom>
          <a:noFill/>
          <a:ln>
            <a:noFill/>
          </a:ln>
        </p:spPr>
      </p:pic>
      <p:pic>
        <p:nvPicPr>
          <p:cNvPr id="99" name="Google Shape;99;p16"/>
          <p:cNvPicPr preferRelativeResize="0"/>
          <p:nvPr/>
        </p:nvPicPr>
        <p:blipFill>
          <a:blip r:embed="rId5">
            <a:alphaModFix/>
          </a:blip>
          <a:stretch>
            <a:fillRect/>
          </a:stretch>
        </p:blipFill>
        <p:spPr>
          <a:xfrm>
            <a:off x="510774" y="1262117"/>
            <a:ext cx="966600" cy="471971"/>
          </a:xfrm>
          <a:prstGeom prst="rect">
            <a:avLst/>
          </a:prstGeom>
          <a:noFill/>
          <a:ln>
            <a:noFill/>
          </a:ln>
        </p:spPr>
      </p:pic>
      <p:pic>
        <p:nvPicPr>
          <p:cNvPr id="100" name="Google Shape;100;p16"/>
          <p:cNvPicPr preferRelativeResize="0"/>
          <p:nvPr/>
        </p:nvPicPr>
        <p:blipFill>
          <a:blip r:embed="rId6">
            <a:alphaModFix/>
          </a:blip>
          <a:stretch>
            <a:fillRect/>
          </a:stretch>
        </p:blipFill>
        <p:spPr>
          <a:xfrm>
            <a:off x="499049" y="2594850"/>
            <a:ext cx="994379" cy="328150"/>
          </a:xfrm>
          <a:prstGeom prst="rect">
            <a:avLst/>
          </a:prstGeom>
          <a:noFill/>
          <a:ln>
            <a:noFill/>
          </a:ln>
        </p:spPr>
      </p:pic>
      <p:pic>
        <p:nvPicPr>
          <p:cNvPr id="101" name="Google Shape;101;p16"/>
          <p:cNvPicPr preferRelativeResize="0"/>
          <p:nvPr/>
        </p:nvPicPr>
        <p:blipFill>
          <a:blip r:embed="rId7">
            <a:alphaModFix/>
          </a:blip>
          <a:stretch>
            <a:fillRect/>
          </a:stretch>
        </p:blipFill>
        <p:spPr>
          <a:xfrm>
            <a:off x="4639078" y="1259503"/>
            <a:ext cx="917922" cy="541572"/>
          </a:xfrm>
          <a:prstGeom prst="rect">
            <a:avLst/>
          </a:prstGeom>
          <a:noFill/>
          <a:ln>
            <a:noFill/>
          </a:ln>
        </p:spPr>
      </p:pic>
      <p:pic>
        <p:nvPicPr>
          <p:cNvPr id="102" name="Google Shape;102;p16"/>
          <p:cNvPicPr preferRelativeResize="0"/>
          <p:nvPr/>
        </p:nvPicPr>
        <p:blipFill rotWithShape="1">
          <a:blip r:embed="rId8">
            <a:alphaModFix/>
          </a:blip>
          <a:srcRect b="41795" l="14390" r="19867" t="8465"/>
          <a:stretch/>
        </p:blipFill>
        <p:spPr>
          <a:xfrm>
            <a:off x="6019087" y="1259501"/>
            <a:ext cx="973679" cy="407700"/>
          </a:xfrm>
          <a:prstGeom prst="rect">
            <a:avLst/>
          </a:prstGeom>
          <a:noFill/>
          <a:ln>
            <a:noFill/>
          </a:ln>
        </p:spPr>
      </p:pic>
      <p:pic>
        <p:nvPicPr>
          <p:cNvPr id="103" name="Google Shape;103;p16"/>
          <p:cNvPicPr preferRelativeResize="0"/>
          <p:nvPr/>
        </p:nvPicPr>
        <p:blipFill/>
        <p:spPr>
          <a:xfrm>
            <a:off x="2983750" y="2605898"/>
            <a:ext cx="1232499" cy="306054"/>
          </a:xfrm>
          <a:prstGeom prst="rect">
            <a:avLst/>
          </a:prstGeom>
          <a:noFill/>
          <a:ln>
            <a:noFill/>
          </a:ln>
        </p:spPr>
      </p:pic>
      <p:pic>
        <p:nvPicPr>
          <p:cNvPr id="104" name="Google Shape;104;p16"/>
          <p:cNvPicPr preferRelativeResize="0"/>
          <p:nvPr/>
        </p:nvPicPr>
        <p:blipFill rotWithShape="1">
          <a:blip r:embed="rId9">
            <a:alphaModFix/>
          </a:blip>
          <a:srcRect b="40662" l="7277" r="7208" t="39369"/>
          <a:stretch/>
        </p:blipFill>
        <p:spPr>
          <a:xfrm>
            <a:off x="3053005" y="1294426"/>
            <a:ext cx="1109165" cy="258993"/>
          </a:xfrm>
          <a:prstGeom prst="rect">
            <a:avLst/>
          </a:prstGeom>
          <a:noFill/>
          <a:ln>
            <a:noFill/>
          </a:ln>
        </p:spPr>
      </p:pic>
      <p:pic>
        <p:nvPicPr>
          <p:cNvPr id="105" name="Google Shape;105;p16"/>
          <p:cNvPicPr preferRelativeResize="0"/>
          <p:nvPr/>
        </p:nvPicPr>
        <p:blipFill>
          <a:blip r:embed="rId10">
            <a:alphaModFix/>
          </a:blip>
          <a:stretch>
            <a:fillRect/>
          </a:stretch>
        </p:blipFill>
        <p:spPr>
          <a:xfrm>
            <a:off x="3266100" y="1828955"/>
            <a:ext cx="667800" cy="501409"/>
          </a:xfrm>
          <a:prstGeom prst="rect">
            <a:avLst/>
          </a:prstGeom>
          <a:noFill/>
          <a:ln>
            <a:noFill/>
          </a:ln>
        </p:spPr>
      </p:pic>
      <p:pic>
        <p:nvPicPr>
          <p:cNvPr id="106" name="Google Shape;106;p16"/>
          <p:cNvPicPr preferRelativeResize="0"/>
          <p:nvPr/>
        </p:nvPicPr>
        <p:blipFill>
          <a:blip r:embed="rId11">
            <a:alphaModFix/>
          </a:blip>
          <a:stretch>
            <a:fillRect/>
          </a:stretch>
        </p:blipFill>
        <p:spPr>
          <a:xfrm>
            <a:off x="7444700" y="1950124"/>
            <a:ext cx="1109150" cy="244015"/>
          </a:xfrm>
          <a:prstGeom prst="rect">
            <a:avLst/>
          </a:prstGeom>
          <a:noFill/>
          <a:ln>
            <a:noFill/>
          </a:ln>
        </p:spPr>
      </p:pic>
      <p:pic>
        <p:nvPicPr>
          <p:cNvPr id="107" name="Google Shape;107;p16"/>
          <p:cNvPicPr preferRelativeResize="0"/>
          <p:nvPr/>
        </p:nvPicPr>
        <p:blipFill>
          <a:blip r:embed="rId12">
            <a:alphaModFix/>
          </a:blip>
          <a:stretch>
            <a:fillRect/>
          </a:stretch>
        </p:blipFill>
        <p:spPr>
          <a:xfrm>
            <a:off x="6022613" y="2018800"/>
            <a:ext cx="966611" cy="366025"/>
          </a:xfrm>
          <a:prstGeom prst="rect">
            <a:avLst/>
          </a:prstGeom>
          <a:noFill/>
          <a:ln>
            <a:noFill/>
          </a:ln>
        </p:spPr>
      </p:pic>
      <p:pic>
        <p:nvPicPr>
          <p:cNvPr id="108" name="Google Shape;108;p16"/>
          <p:cNvPicPr preferRelativeResize="0"/>
          <p:nvPr/>
        </p:nvPicPr>
        <p:blipFill>
          <a:blip r:embed="rId13">
            <a:alphaModFix/>
          </a:blip>
          <a:stretch>
            <a:fillRect/>
          </a:stretch>
        </p:blipFill>
        <p:spPr>
          <a:xfrm>
            <a:off x="7368526" y="1207178"/>
            <a:ext cx="1109171" cy="407704"/>
          </a:xfrm>
          <a:prstGeom prst="rect">
            <a:avLst/>
          </a:prstGeom>
          <a:noFill/>
          <a:ln>
            <a:noFill/>
          </a:ln>
        </p:spPr>
      </p:pic>
      <p:pic>
        <p:nvPicPr>
          <p:cNvPr id="109" name="Google Shape;109;p16"/>
          <p:cNvPicPr preferRelativeResize="0"/>
          <p:nvPr/>
        </p:nvPicPr>
        <p:blipFill>
          <a:blip r:embed="rId14">
            <a:alphaModFix/>
          </a:blip>
          <a:stretch>
            <a:fillRect/>
          </a:stretch>
        </p:blipFill>
        <p:spPr>
          <a:xfrm>
            <a:off x="4691488" y="2119000"/>
            <a:ext cx="855900" cy="855900"/>
          </a:xfrm>
          <a:prstGeom prst="rect">
            <a:avLst/>
          </a:prstGeom>
          <a:noFill/>
          <a:ln>
            <a:noFill/>
          </a:ln>
        </p:spPr>
      </p:pic>
      <p:pic>
        <p:nvPicPr>
          <p:cNvPr id="110" name="Google Shape;110;p16"/>
          <p:cNvPicPr preferRelativeResize="0"/>
          <p:nvPr/>
        </p:nvPicPr>
        <p:blipFill>
          <a:blip r:embed="rId15">
            <a:alphaModFix/>
          </a:blip>
          <a:stretch>
            <a:fillRect/>
          </a:stretch>
        </p:blipFill>
        <p:spPr>
          <a:xfrm>
            <a:off x="7444700" y="2563638"/>
            <a:ext cx="1109150" cy="328151"/>
          </a:xfrm>
          <a:prstGeom prst="rect">
            <a:avLst/>
          </a:prstGeom>
          <a:noFill/>
          <a:ln>
            <a:noFill/>
          </a:ln>
        </p:spPr>
      </p:pic>
      <p:pic>
        <p:nvPicPr>
          <p:cNvPr id="111" name="Google Shape;111;p16"/>
          <p:cNvPicPr preferRelativeResize="0"/>
          <p:nvPr/>
        </p:nvPicPr>
        <p:blipFill>
          <a:blip r:embed="rId16">
            <a:alphaModFix/>
          </a:blip>
          <a:stretch>
            <a:fillRect/>
          </a:stretch>
        </p:blipFill>
        <p:spPr>
          <a:xfrm>
            <a:off x="2636128" y="3327388"/>
            <a:ext cx="507750" cy="519209"/>
          </a:xfrm>
          <a:prstGeom prst="rect">
            <a:avLst/>
          </a:prstGeom>
          <a:noFill/>
          <a:ln>
            <a:noFill/>
          </a:ln>
        </p:spPr>
      </p:pic>
      <p:pic>
        <p:nvPicPr>
          <p:cNvPr id="112" name="Google Shape;112;p16"/>
          <p:cNvPicPr preferRelativeResize="0"/>
          <p:nvPr/>
        </p:nvPicPr>
        <p:blipFill>
          <a:blip r:embed="rId17">
            <a:alphaModFix/>
          </a:blip>
          <a:stretch>
            <a:fillRect/>
          </a:stretch>
        </p:blipFill>
        <p:spPr>
          <a:xfrm>
            <a:off x="3254479" y="3360066"/>
            <a:ext cx="371232" cy="386527"/>
          </a:xfrm>
          <a:prstGeom prst="rect">
            <a:avLst/>
          </a:prstGeom>
          <a:noFill/>
          <a:ln>
            <a:noFill/>
          </a:ln>
        </p:spPr>
      </p:pic>
      <p:pic>
        <p:nvPicPr>
          <p:cNvPr id="113" name="Google Shape;113;p16"/>
          <p:cNvPicPr preferRelativeResize="0"/>
          <p:nvPr/>
        </p:nvPicPr>
        <p:blipFill>
          <a:blip r:embed="rId18">
            <a:alphaModFix/>
          </a:blip>
          <a:stretch>
            <a:fillRect/>
          </a:stretch>
        </p:blipFill>
        <p:spPr>
          <a:xfrm>
            <a:off x="6151273" y="2574976"/>
            <a:ext cx="801476" cy="367899"/>
          </a:xfrm>
          <a:prstGeom prst="rect">
            <a:avLst/>
          </a:prstGeom>
          <a:noFill/>
          <a:ln>
            <a:noFill/>
          </a:ln>
        </p:spPr>
      </p:pic>
      <p:pic>
        <p:nvPicPr>
          <p:cNvPr id="114" name="Google Shape;114;p16"/>
          <p:cNvPicPr preferRelativeResize="0"/>
          <p:nvPr/>
        </p:nvPicPr>
        <p:blipFill>
          <a:blip r:embed="rId19">
            <a:alphaModFix/>
          </a:blip>
          <a:stretch>
            <a:fillRect/>
          </a:stretch>
        </p:blipFill>
        <p:spPr>
          <a:xfrm>
            <a:off x="4513126" y="3360849"/>
            <a:ext cx="384725" cy="342691"/>
          </a:xfrm>
          <a:prstGeom prst="rect">
            <a:avLst/>
          </a:prstGeom>
          <a:noFill/>
          <a:ln>
            <a:noFill/>
          </a:ln>
        </p:spPr>
      </p:pic>
      <p:pic>
        <p:nvPicPr>
          <p:cNvPr id="115" name="Google Shape;115;p16"/>
          <p:cNvPicPr preferRelativeResize="0"/>
          <p:nvPr/>
        </p:nvPicPr>
        <p:blipFill>
          <a:blip r:embed="rId20">
            <a:alphaModFix/>
          </a:blip>
          <a:stretch>
            <a:fillRect/>
          </a:stretch>
        </p:blipFill>
        <p:spPr>
          <a:xfrm>
            <a:off x="5062901" y="3360075"/>
            <a:ext cx="326040" cy="366025"/>
          </a:xfrm>
          <a:prstGeom prst="rect">
            <a:avLst/>
          </a:prstGeom>
          <a:noFill/>
          <a:ln>
            <a:noFill/>
          </a:ln>
        </p:spPr>
      </p:pic>
      <p:pic>
        <p:nvPicPr>
          <p:cNvPr id="116" name="Google Shape;116;p16"/>
          <p:cNvPicPr preferRelativeResize="0"/>
          <p:nvPr/>
        </p:nvPicPr>
        <p:blipFill>
          <a:blip r:embed="rId21">
            <a:alphaModFix/>
          </a:blip>
          <a:stretch>
            <a:fillRect/>
          </a:stretch>
        </p:blipFill>
        <p:spPr>
          <a:xfrm>
            <a:off x="6308098" y="3340408"/>
            <a:ext cx="384725" cy="396914"/>
          </a:xfrm>
          <a:prstGeom prst="rect">
            <a:avLst/>
          </a:prstGeom>
          <a:noFill/>
          <a:ln>
            <a:noFill/>
          </a:ln>
        </p:spPr>
      </p:pic>
      <p:pic>
        <p:nvPicPr>
          <p:cNvPr id="117" name="Google Shape;117;p16"/>
          <p:cNvPicPr preferRelativeResize="0"/>
          <p:nvPr/>
        </p:nvPicPr>
        <p:blipFill>
          <a:blip r:embed="rId22">
            <a:alphaModFix/>
          </a:blip>
          <a:stretch>
            <a:fillRect/>
          </a:stretch>
        </p:blipFill>
        <p:spPr>
          <a:xfrm>
            <a:off x="6845225" y="3329375"/>
            <a:ext cx="371225" cy="408350"/>
          </a:xfrm>
          <a:prstGeom prst="rect">
            <a:avLst/>
          </a:prstGeom>
          <a:noFill/>
          <a:ln>
            <a:noFill/>
          </a:ln>
        </p:spPr>
      </p:pic>
      <p:pic>
        <p:nvPicPr>
          <p:cNvPr id="118" name="Google Shape;118;p16"/>
          <p:cNvPicPr preferRelativeResize="0"/>
          <p:nvPr/>
        </p:nvPicPr>
        <p:blipFill>
          <a:blip r:embed="rId23">
            <a:alphaModFix/>
          </a:blip>
          <a:stretch>
            <a:fillRect/>
          </a:stretch>
        </p:blipFill>
        <p:spPr>
          <a:xfrm>
            <a:off x="5713775" y="4030675"/>
            <a:ext cx="371225" cy="404587"/>
          </a:xfrm>
          <a:prstGeom prst="rect">
            <a:avLst/>
          </a:prstGeom>
          <a:noFill/>
          <a:ln>
            <a:noFill/>
          </a:ln>
        </p:spPr>
      </p:pic>
      <p:pic>
        <p:nvPicPr>
          <p:cNvPr id="119" name="Google Shape;119;p16"/>
          <p:cNvPicPr preferRelativeResize="0"/>
          <p:nvPr/>
        </p:nvPicPr>
        <p:blipFill>
          <a:blip r:embed="rId24">
            <a:alphaModFix/>
          </a:blip>
          <a:stretch>
            <a:fillRect/>
          </a:stretch>
        </p:blipFill>
        <p:spPr>
          <a:xfrm>
            <a:off x="6314850" y="4036203"/>
            <a:ext cx="371225" cy="393498"/>
          </a:xfrm>
          <a:prstGeom prst="rect">
            <a:avLst/>
          </a:prstGeom>
          <a:noFill/>
          <a:ln>
            <a:noFill/>
          </a:ln>
        </p:spPr>
      </p:pic>
      <p:pic>
        <p:nvPicPr>
          <p:cNvPr id="120" name="Google Shape;120;p16"/>
          <p:cNvPicPr preferRelativeResize="0"/>
          <p:nvPr/>
        </p:nvPicPr>
        <p:blipFill>
          <a:blip r:embed="rId25">
            <a:alphaModFix/>
          </a:blip>
          <a:stretch>
            <a:fillRect/>
          </a:stretch>
        </p:blipFill>
        <p:spPr>
          <a:xfrm>
            <a:off x="6845225" y="4030011"/>
            <a:ext cx="371225" cy="405889"/>
          </a:xfrm>
          <a:prstGeom prst="rect">
            <a:avLst/>
          </a:prstGeom>
          <a:noFill/>
          <a:ln>
            <a:noFill/>
          </a:ln>
        </p:spPr>
      </p:pic>
      <p:pic>
        <p:nvPicPr>
          <p:cNvPr id="121" name="Google Shape;121;p16"/>
          <p:cNvPicPr preferRelativeResize="0"/>
          <p:nvPr/>
        </p:nvPicPr>
        <p:blipFill>
          <a:blip r:embed="rId26">
            <a:alphaModFix/>
          </a:blip>
          <a:stretch>
            <a:fillRect/>
          </a:stretch>
        </p:blipFill>
        <p:spPr>
          <a:xfrm>
            <a:off x="2058663" y="4041848"/>
            <a:ext cx="384725" cy="464227"/>
          </a:xfrm>
          <a:prstGeom prst="rect">
            <a:avLst/>
          </a:prstGeom>
          <a:noFill/>
          <a:ln>
            <a:noFill/>
          </a:ln>
        </p:spPr>
      </p:pic>
      <p:pic>
        <p:nvPicPr>
          <p:cNvPr id="122" name="Google Shape;122;p16"/>
          <p:cNvPicPr preferRelativeResize="0"/>
          <p:nvPr/>
        </p:nvPicPr>
        <p:blipFill>
          <a:blip r:embed="rId27">
            <a:alphaModFix/>
          </a:blip>
          <a:stretch>
            <a:fillRect/>
          </a:stretch>
        </p:blipFill>
        <p:spPr>
          <a:xfrm>
            <a:off x="2726971" y="4060197"/>
            <a:ext cx="326050" cy="427532"/>
          </a:xfrm>
          <a:prstGeom prst="rect">
            <a:avLst/>
          </a:prstGeom>
          <a:noFill/>
          <a:ln>
            <a:noFill/>
          </a:ln>
        </p:spPr>
      </p:pic>
      <p:pic>
        <p:nvPicPr>
          <p:cNvPr id="123" name="Google Shape;123;p16"/>
          <p:cNvPicPr preferRelativeResize="0"/>
          <p:nvPr/>
        </p:nvPicPr>
        <p:blipFill>
          <a:blip r:embed="rId28">
            <a:alphaModFix/>
          </a:blip>
          <a:stretch>
            <a:fillRect/>
          </a:stretch>
        </p:blipFill>
        <p:spPr>
          <a:xfrm>
            <a:off x="3254475" y="4041850"/>
            <a:ext cx="437523" cy="519200"/>
          </a:xfrm>
          <a:prstGeom prst="rect">
            <a:avLst/>
          </a:prstGeom>
          <a:noFill/>
          <a:ln>
            <a:noFill/>
          </a:ln>
        </p:spPr>
      </p:pic>
      <p:pic>
        <p:nvPicPr>
          <p:cNvPr id="124" name="Google Shape;124;p16"/>
          <p:cNvPicPr preferRelativeResize="0"/>
          <p:nvPr/>
        </p:nvPicPr>
        <p:blipFill>
          <a:blip r:embed="rId29">
            <a:alphaModFix/>
          </a:blip>
          <a:stretch>
            <a:fillRect/>
          </a:stretch>
        </p:blipFill>
        <p:spPr>
          <a:xfrm>
            <a:off x="3863250" y="4057006"/>
            <a:ext cx="326050" cy="433897"/>
          </a:xfrm>
          <a:prstGeom prst="rect">
            <a:avLst/>
          </a:prstGeom>
          <a:noFill/>
          <a:ln>
            <a:noFill/>
          </a:ln>
        </p:spPr>
      </p:pic>
      <p:pic>
        <p:nvPicPr>
          <p:cNvPr id="125" name="Google Shape;125;p16"/>
          <p:cNvPicPr preferRelativeResize="0"/>
          <p:nvPr/>
        </p:nvPicPr>
        <p:blipFill rotWithShape="1">
          <a:blip r:embed="rId30">
            <a:alphaModFix/>
          </a:blip>
          <a:srcRect b="0" l="3744" r="0" t="0"/>
          <a:stretch/>
        </p:blipFill>
        <p:spPr>
          <a:xfrm>
            <a:off x="4443850" y="3988350"/>
            <a:ext cx="437525" cy="572700"/>
          </a:xfrm>
          <a:prstGeom prst="rect">
            <a:avLst/>
          </a:prstGeom>
          <a:noFill/>
          <a:ln>
            <a:noFill/>
          </a:ln>
        </p:spPr>
      </p:pic>
      <p:pic>
        <p:nvPicPr>
          <p:cNvPr id="126" name="Google Shape;126;p16"/>
          <p:cNvPicPr preferRelativeResize="0"/>
          <p:nvPr/>
        </p:nvPicPr>
        <p:blipFill>
          <a:blip r:embed="rId31">
            <a:alphaModFix/>
          </a:blip>
          <a:stretch>
            <a:fillRect/>
          </a:stretch>
        </p:blipFill>
        <p:spPr>
          <a:xfrm>
            <a:off x="5056275" y="4030663"/>
            <a:ext cx="482592" cy="541575"/>
          </a:xfrm>
          <a:prstGeom prst="rect">
            <a:avLst/>
          </a:prstGeom>
          <a:noFill/>
          <a:ln>
            <a:noFill/>
          </a:ln>
        </p:spPr>
      </p:pic>
      <p:pic>
        <p:nvPicPr>
          <p:cNvPr id="127" name="Google Shape;127;p16"/>
          <p:cNvPicPr preferRelativeResize="0"/>
          <p:nvPr/>
        </p:nvPicPr>
        <p:blipFill>
          <a:blip r:embed="rId32">
            <a:alphaModFix/>
          </a:blip>
          <a:stretch>
            <a:fillRect/>
          </a:stretch>
        </p:blipFill>
        <p:spPr>
          <a:xfrm>
            <a:off x="1996150" y="1262125"/>
            <a:ext cx="579951" cy="665950"/>
          </a:xfrm>
          <a:prstGeom prst="rect">
            <a:avLst/>
          </a:prstGeom>
          <a:noFill/>
          <a:ln>
            <a:noFill/>
          </a:ln>
        </p:spPr>
      </p:pic>
      <p:sp>
        <p:nvSpPr>
          <p:cNvPr id="128" name="Google Shape;128;p16"/>
          <p:cNvSpPr txBox="1"/>
          <p:nvPr/>
        </p:nvSpPr>
        <p:spPr>
          <a:xfrm>
            <a:off x="5250788" y="207325"/>
            <a:ext cx="35601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Logo de Gobierno Federal</a:t>
            </a:r>
            <a:endParaRPr/>
          </a:p>
        </p:txBody>
      </p:sp>
      <p:pic>
        <p:nvPicPr>
          <p:cNvPr id="129" name="Google Shape;129;p16"/>
          <p:cNvPicPr preferRelativeResize="0"/>
          <p:nvPr/>
        </p:nvPicPr>
        <p:blipFill>
          <a:blip r:embed="rId33">
            <a:alphaModFix/>
          </a:blip>
          <a:stretch>
            <a:fillRect/>
          </a:stretch>
        </p:blipFill>
        <p:spPr>
          <a:xfrm>
            <a:off x="1952225" y="2208325"/>
            <a:ext cx="667800" cy="667825"/>
          </a:xfrm>
          <a:prstGeom prst="rect">
            <a:avLst/>
          </a:prstGeom>
          <a:noFill/>
          <a:ln>
            <a:noFill/>
          </a:ln>
        </p:spPr>
      </p:pic>
      <p:pic>
        <p:nvPicPr>
          <p:cNvPr id="130" name="Google Shape;130;p16"/>
          <p:cNvPicPr preferRelativeResize="0"/>
          <p:nvPr/>
        </p:nvPicPr>
        <p:blipFill>
          <a:blip r:embed="rId34">
            <a:alphaModFix/>
          </a:blip>
          <a:stretch>
            <a:fillRect/>
          </a:stretch>
        </p:blipFill>
        <p:spPr>
          <a:xfrm>
            <a:off x="3824250" y="3319032"/>
            <a:ext cx="437525" cy="392320"/>
          </a:xfrm>
          <a:prstGeom prst="rect">
            <a:avLst/>
          </a:prstGeom>
          <a:noFill/>
          <a:ln>
            <a:noFill/>
          </a:ln>
        </p:spPr>
      </p:pic>
      <p:pic>
        <p:nvPicPr>
          <p:cNvPr id="131" name="Google Shape;131;p16"/>
          <p:cNvPicPr preferRelativeResize="0"/>
          <p:nvPr/>
        </p:nvPicPr>
        <p:blipFill>
          <a:blip r:embed="rId35">
            <a:alphaModFix/>
          </a:blip>
          <a:stretch>
            <a:fillRect/>
          </a:stretch>
        </p:blipFill>
        <p:spPr>
          <a:xfrm>
            <a:off x="5708513" y="3368991"/>
            <a:ext cx="326050" cy="368687"/>
          </a:xfrm>
          <a:prstGeom prst="rect">
            <a:avLst/>
          </a:prstGeom>
          <a:noFill/>
          <a:ln>
            <a:noFill/>
          </a:ln>
        </p:spPr>
      </p:pic>
      <p:pic>
        <p:nvPicPr>
          <p:cNvPr id="132" name="Google Shape;132;p16"/>
          <p:cNvPicPr preferRelativeResize="0"/>
          <p:nvPr/>
        </p:nvPicPr>
        <p:blipFill>
          <a:blip r:embed="rId36">
            <a:alphaModFix/>
          </a:blip>
          <a:stretch>
            <a:fillRect/>
          </a:stretch>
        </p:blipFill>
        <p:spPr>
          <a:xfrm>
            <a:off x="2068500" y="3375063"/>
            <a:ext cx="326050" cy="4238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17"/>
          <p:cNvPicPr preferRelativeResize="0"/>
          <p:nvPr/>
        </p:nvPicPr>
        <p:blipFill>
          <a:blip r:embed="rId3">
            <a:alphaModFix/>
          </a:blip>
          <a:stretch>
            <a:fillRect/>
          </a:stretch>
        </p:blipFill>
        <p:spPr>
          <a:xfrm>
            <a:off x="872950" y="-6300"/>
            <a:ext cx="8271051" cy="4655424"/>
          </a:xfrm>
          <a:prstGeom prst="rect">
            <a:avLst/>
          </a:prstGeom>
          <a:noFill/>
          <a:ln>
            <a:noFill/>
          </a:ln>
        </p:spPr>
      </p:pic>
      <p:sp>
        <p:nvSpPr>
          <p:cNvPr id="138" name="Google Shape;138;p17"/>
          <p:cNvSpPr/>
          <p:nvPr/>
        </p:nvSpPr>
        <p:spPr>
          <a:xfrm>
            <a:off x="0" y="4649125"/>
            <a:ext cx="9144000" cy="49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ph type="title"/>
          </p:nvPr>
        </p:nvSpPr>
        <p:spPr>
          <a:xfrm>
            <a:off x="311700" y="32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¿PORQUE NOSOTROS?</a:t>
            </a:r>
            <a:endParaRPr b="1" sz="2400">
              <a:solidFill>
                <a:srgbClr val="132966"/>
              </a:solidFill>
              <a:latin typeface="Oswald"/>
              <a:ea typeface="Oswald"/>
              <a:cs typeface="Oswald"/>
              <a:sym typeface="Oswald"/>
            </a:endParaRPr>
          </a:p>
        </p:txBody>
      </p:sp>
      <p:sp>
        <p:nvSpPr>
          <p:cNvPr id="140" name="Google Shape;140;p17"/>
          <p:cNvSpPr txBox="1"/>
          <p:nvPr>
            <p:ph idx="1" type="body"/>
          </p:nvPr>
        </p:nvSpPr>
        <p:spPr>
          <a:xfrm>
            <a:off x="514550" y="1345200"/>
            <a:ext cx="4435500" cy="209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900">
                <a:solidFill>
                  <a:schemeClr val="dk1"/>
                </a:solidFill>
                <a:highlight>
                  <a:srgbClr val="FFFFFF"/>
                </a:highlight>
              </a:rPr>
              <a:t>Cada proyecto se hace en conjunto con el cliente para conocer sus necesidades, acompañándolo en todo el proceso de la obra sin que este tenga que preocuparse por nada, ya que nosotros llevamos todos los trámites necesarios ante las dependencias correspondientes desde el inicio hasta el fin de la obra.</a:t>
            </a:r>
            <a:endParaRPr sz="900">
              <a:solidFill>
                <a:schemeClr val="dk1"/>
              </a:solidFill>
              <a:highlight>
                <a:srgbClr val="FFFFFF"/>
              </a:highlight>
            </a:endParaRPr>
          </a:p>
          <a:p>
            <a:pPr indent="0" lvl="0" marL="0" rtl="0" algn="just">
              <a:spcBef>
                <a:spcPts val="1600"/>
              </a:spcBef>
              <a:spcAft>
                <a:spcPts val="1600"/>
              </a:spcAft>
              <a:buNone/>
            </a:pPr>
            <a:r>
              <a:t/>
            </a:r>
            <a:endParaRPr sz="900">
              <a:solidFill>
                <a:schemeClr val="dk1"/>
              </a:solidFill>
              <a:highlight>
                <a:srgbClr val="FFFFFF"/>
              </a:highlight>
            </a:endParaRPr>
          </a:p>
        </p:txBody>
      </p:sp>
      <p:pic>
        <p:nvPicPr>
          <p:cNvPr id="141" name="Google Shape;141;p17"/>
          <p:cNvPicPr preferRelativeResize="0"/>
          <p:nvPr/>
        </p:nvPicPr>
        <p:blipFill>
          <a:blip r:embed="rId4">
            <a:alphaModFix/>
          </a:blip>
          <a:stretch>
            <a:fillRect/>
          </a:stretch>
        </p:blipFill>
        <p:spPr>
          <a:xfrm>
            <a:off x="8689370" y="4689575"/>
            <a:ext cx="384730" cy="403050"/>
          </a:xfrm>
          <a:prstGeom prst="rect">
            <a:avLst/>
          </a:prstGeom>
          <a:noFill/>
          <a:ln>
            <a:noFill/>
          </a:ln>
        </p:spPr>
      </p:pic>
      <p:sp>
        <p:nvSpPr>
          <p:cNvPr id="142" name="Google Shape;142;p17"/>
          <p:cNvSpPr txBox="1"/>
          <p:nvPr>
            <p:ph idx="1" type="body"/>
          </p:nvPr>
        </p:nvSpPr>
        <p:spPr>
          <a:xfrm>
            <a:off x="507800" y="2475325"/>
            <a:ext cx="4435500" cy="20976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sz="900">
                <a:solidFill>
                  <a:schemeClr val="dk1"/>
                </a:solidFill>
                <a:highlight>
                  <a:srgbClr val="FFFFFF"/>
                </a:highlight>
              </a:rPr>
              <a:t>Todos nuestros proyectos se hacen con el más alto grado de profesionalismo ya que trabajamos con un grupo interdisciplinario de ingenieros y arquitectos que desarrollan la obra en base a las necesidades del cliente, del entorno y de los lineamientos técnicos y de calidad que determinan dependencias como Comisión Federal de Electricidad, U.V.I.E., Secretaria de Comunicaciones y Transportes, etc.</a:t>
            </a:r>
            <a:endParaRPr sz="900">
              <a:solidFill>
                <a:schemeClr val="dk1"/>
              </a:solidFill>
              <a:highlight>
                <a:srgbClr val="FFFFFF"/>
              </a:highlight>
            </a:endParaRPr>
          </a:p>
        </p:txBody>
      </p:sp>
      <p:sp>
        <p:nvSpPr>
          <p:cNvPr id="143" name="Google Shape;143;p17"/>
          <p:cNvSpPr/>
          <p:nvPr/>
        </p:nvSpPr>
        <p:spPr>
          <a:xfrm>
            <a:off x="0" y="893275"/>
            <a:ext cx="3026400" cy="300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ph idx="1" type="body"/>
          </p:nvPr>
        </p:nvSpPr>
        <p:spPr>
          <a:xfrm>
            <a:off x="7786825" y="4762850"/>
            <a:ext cx="956100" cy="21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800"/>
              <a:t>susechisa.com</a:t>
            </a:r>
            <a:endParaRPr sz="800"/>
          </a:p>
        </p:txBody>
      </p:sp>
      <p:sp>
        <p:nvSpPr>
          <p:cNvPr id="145" name="Google Shape;145;p17"/>
          <p:cNvSpPr txBox="1"/>
          <p:nvPr>
            <p:ph idx="1" type="body"/>
          </p:nvPr>
        </p:nvSpPr>
        <p:spPr>
          <a:xfrm>
            <a:off x="507800" y="3864725"/>
            <a:ext cx="4435500" cy="209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900">
                <a:solidFill>
                  <a:schemeClr val="dk1"/>
                </a:solidFill>
                <a:highlight>
                  <a:srgbClr val="FFFFFF"/>
                </a:highlight>
              </a:rPr>
              <a:t>Contamos con la infraestructura para llevar nuestros servicios a cualquier parte de la </a:t>
            </a:r>
            <a:r>
              <a:rPr lang="es" sz="900">
                <a:solidFill>
                  <a:schemeClr val="dk1"/>
                </a:solidFill>
                <a:highlight>
                  <a:srgbClr val="FFFFFF"/>
                </a:highlight>
              </a:rPr>
              <a:t>república</a:t>
            </a:r>
            <a:r>
              <a:rPr lang="es" sz="900">
                <a:solidFill>
                  <a:schemeClr val="dk1"/>
                </a:solidFill>
                <a:highlight>
                  <a:srgbClr val="FFFFFF"/>
                </a:highlight>
              </a:rPr>
              <a:t> mexicana, además de una trayectoria que nos avala con más de 20 años en el mercado.</a:t>
            </a:r>
            <a:endParaRPr sz="900">
              <a:solidFill>
                <a:schemeClr val="dk1"/>
              </a:solidFill>
              <a:highlight>
                <a:srgbClr val="FFFFFF"/>
              </a:highlight>
            </a:endParaRPr>
          </a:p>
          <a:p>
            <a:pPr indent="0" lvl="0" marL="0" rtl="0" algn="just">
              <a:spcBef>
                <a:spcPts val="1600"/>
              </a:spcBef>
              <a:spcAft>
                <a:spcPts val="1600"/>
              </a:spcAft>
              <a:buNone/>
            </a:pPr>
            <a:r>
              <a:t/>
            </a:r>
            <a:endParaRPr sz="900">
              <a:solidFill>
                <a:schemeClr val="dk1"/>
              </a:solidFill>
              <a:highlight>
                <a:srgbClr val="FFFFFF"/>
              </a:highlight>
            </a:endParaRPr>
          </a:p>
        </p:txBody>
      </p:sp>
      <p:sp>
        <p:nvSpPr>
          <p:cNvPr id="146" name="Google Shape;146;p17"/>
          <p:cNvSpPr txBox="1"/>
          <p:nvPr>
            <p:ph type="title"/>
          </p:nvPr>
        </p:nvSpPr>
        <p:spPr>
          <a:xfrm>
            <a:off x="520900" y="3552663"/>
            <a:ext cx="296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132966"/>
                </a:solidFill>
                <a:latin typeface="Oswald"/>
                <a:ea typeface="Oswald"/>
                <a:cs typeface="Oswald"/>
                <a:sym typeface="Oswald"/>
              </a:rPr>
              <a:t>Infraestructura.</a:t>
            </a:r>
            <a:endParaRPr b="1" sz="1800">
              <a:solidFill>
                <a:srgbClr val="132966"/>
              </a:solidFill>
              <a:latin typeface="Oswald"/>
              <a:ea typeface="Oswald"/>
              <a:cs typeface="Oswald"/>
              <a:sym typeface="Oswald"/>
            </a:endParaRPr>
          </a:p>
        </p:txBody>
      </p:sp>
      <p:sp>
        <p:nvSpPr>
          <p:cNvPr id="147" name="Google Shape;147;p17"/>
          <p:cNvSpPr txBox="1"/>
          <p:nvPr>
            <p:ph type="title"/>
          </p:nvPr>
        </p:nvSpPr>
        <p:spPr>
          <a:xfrm>
            <a:off x="540300" y="2136100"/>
            <a:ext cx="296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132966"/>
                </a:solidFill>
                <a:latin typeface="Oswald"/>
                <a:ea typeface="Oswald"/>
                <a:cs typeface="Oswald"/>
                <a:sym typeface="Oswald"/>
              </a:rPr>
              <a:t>Profesionalismo.</a:t>
            </a:r>
            <a:endParaRPr b="1" sz="1800">
              <a:solidFill>
                <a:srgbClr val="132966"/>
              </a:solidFill>
              <a:latin typeface="Oswald"/>
              <a:ea typeface="Oswald"/>
              <a:cs typeface="Oswald"/>
              <a:sym typeface="Oswald"/>
            </a:endParaRPr>
          </a:p>
        </p:txBody>
      </p:sp>
      <p:sp>
        <p:nvSpPr>
          <p:cNvPr id="148" name="Google Shape;148;p17"/>
          <p:cNvSpPr txBox="1"/>
          <p:nvPr>
            <p:ph type="title"/>
          </p:nvPr>
        </p:nvSpPr>
        <p:spPr>
          <a:xfrm>
            <a:off x="540300" y="1030325"/>
            <a:ext cx="296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132966"/>
                </a:solidFill>
                <a:latin typeface="Oswald"/>
                <a:ea typeface="Oswald"/>
                <a:cs typeface="Oswald"/>
                <a:sym typeface="Oswald"/>
              </a:rPr>
              <a:t>Servicio.</a:t>
            </a:r>
            <a:endParaRPr b="1" sz="1800">
              <a:solidFill>
                <a:srgbClr val="132966"/>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18"/>
          <p:cNvPicPr preferRelativeResize="0"/>
          <p:nvPr/>
        </p:nvPicPr>
        <p:blipFill>
          <a:blip r:embed="rId3">
            <a:alphaModFix/>
          </a:blip>
          <a:stretch>
            <a:fillRect/>
          </a:stretch>
        </p:blipFill>
        <p:spPr>
          <a:xfrm>
            <a:off x="5089273" y="0"/>
            <a:ext cx="4054730" cy="5143501"/>
          </a:xfrm>
          <a:prstGeom prst="rect">
            <a:avLst/>
          </a:prstGeom>
          <a:noFill/>
          <a:ln>
            <a:noFill/>
          </a:ln>
        </p:spPr>
      </p:pic>
      <p:sp>
        <p:nvSpPr>
          <p:cNvPr id="154" name="Google Shape;154;p18"/>
          <p:cNvSpPr/>
          <p:nvPr/>
        </p:nvSpPr>
        <p:spPr>
          <a:xfrm>
            <a:off x="0" y="4649125"/>
            <a:ext cx="9144000" cy="49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txBox="1"/>
          <p:nvPr>
            <p:ph type="title"/>
          </p:nvPr>
        </p:nvSpPr>
        <p:spPr>
          <a:xfrm>
            <a:off x="311700" y="707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a:t>
            </a:r>
            <a:r>
              <a:rPr b="1" lang="es" sz="2400">
                <a:solidFill>
                  <a:srgbClr val="132966"/>
                </a:solidFill>
                <a:latin typeface="Oswald"/>
                <a:ea typeface="Oswald"/>
                <a:cs typeface="Oswald"/>
                <a:sym typeface="Oswald"/>
              </a:rPr>
              <a:t>QUIÉNES SOMOS?</a:t>
            </a:r>
            <a:endParaRPr b="1" sz="2400">
              <a:solidFill>
                <a:srgbClr val="132966"/>
              </a:solidFill>
              <a:latin typeface="Oswald"/>
              <a:ea typeface="Oswald"/>
              <a:cs typeface="Oswald"/>
              <a:sym typeface="Oswald"/>
            </a:endParaRPr>
          </a:p>
        </p:txBody>
      </p:sp>
      <p:sp>
        <p:nvSpPr>
          <p:cNvPr id="156" name="Google Shape;156;p18"/>
          <p:cNvSpPr txBox="1"/>
          <p:nvPr>
            <p:ph idx="1" type="body"/>
          </p:nvPr>
        </p:nvSpPr>
        <p:spPr>
          <a:xfrm>
            <a:off x="243900" y="1506475"/>
            <a:ext cx="4508100" cy="3155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900"/>
              <a:t>Suministros y Servicios, empresa cien por ciento Chihuahuense, que inicio a dar su servicio a partir de Marzo 2016 satisfaciendo y cumpliendo las necesidades de sus clientes gracias a su dedicación y entrega en las obras y proyectos eléctricos que se han realizado.</a:t>
            </a:r>
            <a:endParaRPr sz="900"/>
          </a:p>
          <a:p>
            <a:pPr indent="0" lvl="0" marL="0" rtl="0" algn="just">
              <a:spcBef>
                <a:spcPts val="1600"/>
              </a:spcBef>
              <a:spcAft>
                <a:spcPts val="0"/>
              </a:spcAft>
              <a:buClr>
                <a:schemeClr val="dk1"/>
              </a:buClr>
              <a:buSzPts val="1100"/>
              <a:buFont typeface="Arial"/>
              <a:buNone/>
            </a:pPr>
            <a:r>
              <a:rPr lang="es" sz="900"/>
              <a:t>Estos años de experiencia adquiridos nos ha permitido integrar un equipo profesional comprometido en satisfacer las expectativas de nuestros clientes, construyendo obras de gran envergadura en diversas partes de Chihuahua.</a:t>
            </a:r>
            <a:endParaRPr sz="900"/>
          </a:p>
          <a:p>
            <a:pPr indent="0" lvl="0" marL="0" rtl="0" algn="just">
              <a:spcBef>
                <a:spcPts val="1600"/>
              </a:spcBef>
              <a:spcAft>
                <a:spcPts val="0"/>
              </a:spcAft>
              <a:buClr>
                <a:schemeClr val="dk1"/>
              </a:buClr>
              <a:buSzPts val="1100"/>
              <a:buFont typeface="Arial"/>
              <a:buNone/>
            </a:pPr>
            <a:r>
              <a:rPr lang="es" sz="900"/>
              <a:t>Es nuestro compromiso proporcionar a nuestros clientes un servicio eficiente y de calidad, en donde se busca el crecimiento como empresa y el digno reconocimiento por parte de todos nuestros clientes para llegar a ser una empresa líder a nivel nacional.</a:t>
            </a:r>
            <a:endParaRPr sz="900"/>
          </a:p>
          <a:p>
            <a:pPr indent="0" lvl="0" marL="0" rtl="0" algn="just">
              <a:spcBef>
                <a:spcPts val="1600"/>
              </a:spcBef>
              <a:spcAft>
                <a:spcPts val="1600"/>
              </a:spcAft>
              <a:buNone/>
            </a:pPr>
            <a:r>
              <a:t/>
            </a:r>
            <a:endParaRPr sz="900"/>
          </a:p>
        </p:txBody>
      </p:sp>
      <p:sp>
        <p:nvSpPr>
          <p:cNvPr id="157" name="Google Shape;157;p18"/>
          <p:cNvSpPr/>
          <p:nvPr/>
        </p:nvSpPr>
        <p:spPr>
          <a:xfrm>
            <a:off x="0" y="1326300"/>
            <a:ext cx="2658900" cy="300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18"/>
          <p:cNvPicPr preferRelativeResize="0"/>
          <p:nvPr/>
        </p:nvPicPr>
        <p:blipFill>
          <a:blip r:embed="rId4">
            <a:alphaModFix/>
          </a:blip>
          <a:stretch>
            <a:fillRect/>
          </a:stretch>
        </p:blipFill>
        <p:spPr>
          <a:xfrm>
            <a:off x="5075172" y="2077400"/>
            <a:ext cx="444300" cy="874525"/>
          </a:xfrm>
          <a:prstGeom prst="rect">
            <a:avLst/>
          </a:prstGeom>
          <a:noFill/>
          <a:ln>
            <a:noFill/>
          </a:ln>
        </p:spPr>
      </p:pic>
      <p:pic>
        <p:nvPicPr>
          <p:cNvPr id="159" name="Google Shape;159;p18"/>
          <p:cNvPicPr preferRelativeResize="0"/>
          <p:nvPr/>
        </p:nvPicPr>
        <p:blipFill>
          <a:blip r:embed="rId5">
            <a:alphaModFix/>
          </a:blip>
          <a:stretch>
            <a:fillRect/>
          </a:stretch>
        </p:blipFill>
        <p:spPr>
          <a:xfrm>
            <a:off x="8689370" y="4689575"/>
            <a:ext cx="384730" cy="403050"/>
          </a:xfrm>
          <a:prstGeom prst="rect">
            <a:avLst/>
          </a:prstGeom>
          <a:noFill/>
          <a:ln>
            <a:noFill/>
          </a:ln>
        </p:spPr>
      </p:pic>
      <p:sp>
        <p:nvSpPr>
          <p:cNvPr id="160" name="Google Shape;160;p18"/>
          <p:cNvSpPr txBox="1"/>
          <p:nvPr>
            <p:ph idx="1" type="body"/>
          </p:nvPr>
        </p:nvSpPr>
        <p:spPr>
          <a:xfrm>
            <a:off x="7786825" y="4762850"/>
            <a:ext cx="956100" cy="21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800"/>
              <a:t>susechisa.com</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311700" y="707850"/>
            <a:ext cx="8520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s" sz="2400">
                <a:solidFill>
                  <a:srgbClr val="132966"/>
                </a:solidFill>
                <a:latin typeface="Oswald"/>
                <a:ea typeface="Oswald"/>
                <a:cs typeface="Oswald"/>
                <a:sym typeface="Oswald"/>
              </a:rPr>
              <a:t>HISTORIA</a:t>
            </a:r>
            <a:endParaRPr b="1" sz="2400">
              <a:solidFill>
                <a:srgbClr val="132966"/>
              </a:solidFill>
              <a:latin typeface="Oswald"/>
              <a:ea typeface="Oswald"/>
              <a:cs typeface="Oswald"/>
              <a:sym typeface="Oswald"/>
            </a:endParaRPr>
          </a:p>
        </p:txBody>
      </p:sp>
      <p:sp>
        <p:nvSpPr>
          <p:cNvPr id="166" name="Google Shape;166;p19"/>
          <p:cNvSpPr txBox="1"/>
          <p:nvPr>
            <p:ph idx="1" type="body"/>
          </p:nvPr>
        </p:nvSpPr>
        <p:spPr>
          <a:xfrm>
            <a:off x="4392000" y="1506475"/>
            <a:ext cx="4508100" cy="3155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900"/>
              <a:t>Suministros y servicios inicia sus actividades en el año de 2016 en la ciudad de Ojinaga, Chihuahua, desarrollándose principalmente dentro del ámbito eléctrico, pero con la creciente demanda de sus clientes Suministros y Servicios se vio en la necesidad de expandir sus servicios a la ciudad de Chihuahua con los que gracias a ello se dio a conocer como empresa y ha ido forjando el camino hasta donde hoy en día se encuentra proporcionándole sus servicios a quien lo necesita de una manera responsable.</a:t>
            </a:r>
            <a:endParaRPr sz="900"/>
          </a:p>
          <a:p>
            <a:pPr indent="0" lvl="0" marL="0" rtl="0" algn="just">
              <a:spcBef>
                <a:spcPts val="1600"/>
              </a:spcBef>
              <a:spcAft>
                <a:spcPts val="0"/>
              </a:spcAft>
              <a:buNone/>
            </a:pPr>
            <a:r>
              <a:rPr lang="es" sz="900"/>
              <a:t>En el transcurso de este tiempo hemos realizado diferentes obras de electrificación para los municipios de: Ojinaga, Guachochi, Manuel Benavides, Ignacio Zaragoza, Cd. Juárez, Villa Ahumada, Matachi, Ocampo, Satevo, Guadalupe y Calvo.</a:t>
            </a:r>
            <a:endParaRPr sz="900"/>
          </a:p>
          <a:p>
            <a:pPr indent="0" lvl="0" marL="0" rtl="0" algn="just">
              <a:spcBef>
                <a:spcPts val="1600"/>
              </a:spcBef>
              <a:spcAft>
                <a:spcPts val="0"/>
              </a:spcAft>
              <a:buNone/>
            </a:pPr>
            <a:r>
              <a:rPr lang="es" sz="900"/>
              <a:t>También hemos realizado trabajos para la iniciativa privada y otras asociaciones gubernamentales como Aduana, CFE, CONAGUA, JMAS, entre otras.</a:t>
            </a:r>
            <a:endParaRPr sz="900"/>
          </a:p>
          <a:p>
            <a:pPr indent="0" lvl="0" marL="0" rtl="0" algn="just">
              <a:spcBef>
                <a:spcPts val="1600"/>
              </a:spcBef>
              <a:spcAft>
                <a:spcPts val="1600"/>
              </a:spcAft>
              <a:buNone/>
            </a:pPr>
            <a:r>
              <a:t/>
            </a:r>
            <a:endParaRPr sz="900"/>
          </a:p>
        </p:txBody>
      </p:sp>
      <p:sp>
        <p:nvSpPr>
          <p:cNvPr id="167" name="Google Shape;167;p19"/>
          <p:cNvSpPr/>
          <p:nvPr/>
        </p:nvSpPr>
        <p:spPr>
          <a:xfrm>
            <a:off x="7589725" y="1326300"/>
            <a:ext cx="1554300" cy="300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19"/>
          <p:cNvPicPr preferRelativeResize="0"/>
          <p:nvPr/>
        </p:nvPicPr>
        <p:blipFill>
          <a:blip r:embed="rId3">
            <a:alphaModFix/>
          </a:blip>
          <a:stretch>
            <a:fillRect/>
          </a:stretch>
        </p:blipFill>
        <p:spPr>
          <a:xfrm>
            <a:off x="3610422" y="2077400"/>
            <a:ext cx="444300" cy="874495"/>
          </a:xfrm>
          <a:prstGeom prst="rect">
            <a:avLst/>
          </a:prstGeom>
          <a:noFill/>
          <a:ln>
            <a:noFill/>
          </a:ln>
        </p:spPr>
      </p:pic>
      <p:sp>
        <p:nvSpPr>
          <p:cNvPr id="169" name="Google Shape;169;p19"/>
          <p:cNvSpPr/>
          <p:nvPr/>
        </p:nvSpPr>
        <p:spPr>
          <a:xfrm>
            <a:off x="4139900" y="4649125"/>
            <a:ext cx="5004000" cy="49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19"/>
          <p:cNvPicPr preferRelativeResize="0"/>
          <p:nvPr/>
        </p:nvPicPr>
        <p:blipFill>
          <a:blip r:embed="rId4">
            <a:alphaModFix/>
          </a:blip>
          <a:stretch>
            <a:fillRect/>
          </a:stretch>
        </p:blipFill>
        <p:spPr>
          <a:xfrm>
            <a:off x="8689370" y="4689575"/>
            <a:ext cx="384730" cy="403050"/>
          </a:xfrm>
          <a:prstGeom prst="rect">
            <a:avLst/>
          </a:prstGeom>
          <a:noFill/>
          <a:ln>
            <a:noFill/>
          </a:ln>
        </p:spPr>
      </p:pic>
      <p:sp>
        <p:nvSpPr>
          <p:cNvPr id="171" name="Google Shape;171;p19"/>
          <p:cNvSpPr txBox="1"/>
          <p:nvPr>
            <p:ph idx="1" type="body"/>
          </p:nvPr>
        </p:nvSpPr>
        <p:spPr>
          <a:xfrm>
            <a:off x="7786825" y="4762850"/>
            <a:ext cx="956100" cy="21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800"/>
              <a:t>susechisa.com</a:t>
            </a:r>
            <a:endParaRPr sz="800"/>
          </a:p>
        </p:txBody>
      </p:sp>
      <p:pic>
        <p:nvPicPr>
          <p:cNvPr id="172" name="Google Shape;172;p19"/>
          <p:cNvPicPr preferRelativeResize="0"/>
          <p:nvPr/>
        </p:nvPicPr>
        <p:blipFill>
          <a:blip r:embed="rId5">
            <a:alphaModFix/>
          </a:blip>
          <a:stretch>
            <a:fillRect/>
          </a:stretch>
        </p:blipFill>
        <p:spPr>
          <a:xfrm>
            <a:off x="-2" y="0"/>
            <a:ext cx="4054730"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0"/>
          <p:cNvSpPr/>
          <p:nvPr/>
        </p:nvSpPr>
        <p:spPr>
          <a:xfrm>
            <a:off x="5346300" y="578663"/>
            <a:ext cx="3797700" cy="39105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a:off x="5350250" y="1967600"/>
            <a:ext cx="1764000" cy="138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txBox="1"/>
          <p:nvPr>
            <p:ph type="title"/>
          </p:nvPr>
        </p:nvSpPr>
        <p:spPr>
          <a:xfrm>
            <a:off x="311700" y="759338"/>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OBJETIVO</a:t>
            </a:r>
            <a:endParaRPr b="1" sz="2400">
              <a:solidFill>
                <a:srgbClr val="132966"/>
              </a:solidFill>
              <a:latin typeface="Oswald"/>
              <a:ea typeface="Oswald"/>
              <a:cs typeface="Oswald"/>
              <a:sym typeface="Oswald"/>
            </a:endParaRPr>
          </a:p>
        </p:txBody>
      </p:sp>
      <p:sp>
        <p:nvSpPr>
          <p:cNvPr id="180" name="Google Shape;180;p20"/>
          <p:cNvSpPr txBox="1"/>
          <p:nvPr>
            <p:ph idx="1" type="body"/>
          </p:nvPr>
        </p:nvSpPr>
        <p:spPr>
          <a:xfrm>
            <a:off x="355075" y="1458775"/>
            <a:ext cx="2165700" cy="871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900"/>
              <a:t>*Brindar a los clientes, las necesidades técnicas y especializadas en nuestro desarrollo profesional y entrega de nuestro trabajo, para lograr el significado que marca nuestra empresa, servicio y calidad.</a:t>
            </a:r>
            <a:br>
              <a:rPr lang="es" sz="900"/>
            </a:br>
            <a:r>
              <a:rPr lang="es" sz="900"/>
              <a:t>*Crear un compromiso con nuestros clientes, para así brindarles un excelente servicio, con un trato digno y una atención personalizada.</a:t>
            </a:r>
            <a:br>
              <a:rPr lang="es" sz="900"/>
            </a:br>
            <a:r>
              <a:rPr lang="es" sz="900"/>
              <a:t>*Trabajar con el profesionalismo que nos caracteriza en todos los proyectos eléctricos que estamos comprometidos a realizar, para así poder cumplir con sus expectativas y confiabilidad.</a:t>
            </a:r>
            <a:endParaRPr sz="900"/>
          </a:p>
          <a:p>
            <a:pPr indent="0" lvl="0" marL="0" rtl="0" algn="just">
              <a:spcBef>
                <a:spcPts val="1600"/>
              </a:spcBef>
              <a:spcAft>
                <a:spcPts val="1600"/>
              </a:spcAft>
              <a:buNone/>
            </a:pPr>
            <a:r>
              <a:t/>
            </a:r>
            <a:endParaRPr sz="900"/>
          </a:p>
        </p:txBody>
      </p:sp>
      <p:pic>
        <p:nvPicPr>
          <p:cNvPr id="181" name="Google Shape;181;p20"/>
          <p:cNvPicPr preferRelativeResize="0"/>
          <p:nvPr/>
        </p:nvPicPr>
        <p:blipFill>
          <a:blip r:embed="rId3">
            <a:alphaModFix/>
          </a:blip>
          <a:stretch>
            <a:fillRect/>
          </a:stretch>
        </p:blipFill>
        <p:spPr>
          <a:xfrm>
            <a:off x="8613170" y="4613375"/>
            <a:ext cx="384730" cy="403050"/>
          </a:xfrm>
          <a:prstGeom prst="rect">
            <a:avLst/>
          </a:prstGeom>
          <a:noFill/>
          <a:ln>
            <a:noFill/>
          </a:ln>
        </p:spPr>
      </p:pic>
      <p:sp>
        <p:nvSpPr>
          <p:cNvPr id="182" name="Google Shape;182;p20"/>
          <p:cNvSpPr/>
          <p:nvPr/>
        </p:nvSpPr>
        <p:spPr>
          <a:xfrm>
            <a:off x="0" y="575600"/>
            <a:ext cx="194700" cy="39105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20"/>
          <p:cNvPicPr preferRelativeResize="0"/>
          <p:nvPr/>
        </p:nvPicPr>
        <p:blipFill>
          <a:blip r:embed="rId4">
            <a:alphaModFix/>
          </a:blip>
          <a:stretch>
            <a:fillRect/>
          </a:stretch>
        </p:blipFill>
        <p:spPr>
          <a:xfrm>
            <a:off x="3040163" y="708750"/>
            <a:ext cx="679425" cy="673825"/>
          </a:xfrm>
          <a:prstGeom prst="rect">
            <a:avLst/>
          </a:prstGeom>
          <a:noFill/>
          <a:ln>
            <a:noFill/>
          </a:ln>
        </p:spPr>
      </p:pic>
      <p:pic>
        <p:nvPicPr>
          <p:cNvPr id="184" name="Google Shape;184;p20"/>
          <p:cNvPicPr preferRelativeResize="0"/>
          <p:nvPr/>
        </p:nvPicPr>
        <p:blipFill>
          <a:blip r:embed="rId5">
            <a:alphaModFix/>
          </a:blip>
          <a:stretch>
            <a:fillRect/>
          </a:stretch>
        </p:blipFill>
        <p:spPr>
          <a:xfrm>
            <a:off x="5857113" y="2079375"/>
            <a:ext cx="690623" cy="604275"/>
          </a:xfrm>
          <a:prstGeom prst="rect">
            <a:avLst/>
          </a:prstGeom>
          <a:noFill/>
          <a:ln>
            <a:noFill/>
          </a:ln>
        </p:spPr>
      </p:pic>
      <p:pic>
        <p:nvPicPr>
          <p:cNvPr id="185" name="Google Shape;185;p20"/>
          <p:cNvPicPr preferRelativeResize="0"/>
          <p:nvPr/>
        </p:nvPicPr>
        <p:blipFill>
          <a:blip r:embed="rId6">
            <a:alphaModFix/>
          </a:blip>
          <a:stretch>
            <a:fillRect/>
          </a:stretch>
        </p:blipFill>
        <p:spPr>
          <a:xfrm>
            <a:off x="2990000" y="2916559"/>
            <a:ext cx="911250" cy="359704"/>
          </a:xfrm>
          <a:prstGeom prst="rect">
            <a:avLst/>
          </a:prstGeom>
          <a:noFill/>
          <a:ln>
            <a:noFill/>
          </a:ln>
        </p:spPr>
      </p:pic>
      <p:sp>
        <p:nvSpPr>
          <p:cNvPr id="186" name="Google Shape;186;p20"/>
          <p:cNvSpPr txBox="1"/>
          <p:nvPr>
            <p:ph idx="1" type="body"/>
          </p:nvPr>
        </p:nvSpPr>
        <p:spPr>
          <a:xfrm>
            <a:off x="2763225" y="3352700"/>
            <a:ext cx="2253000" cy="1133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900"/>
              <a:t>Satisfacer con eficiencia, eficacia y calidad la construcción de cada obra y proyecto que realice la empresa en el tiempo, costo y forma convenida, en beneficio y desarrollo de nuestros clientes, empleados y la sociedad.</a:t>
            </a:r>
            <a:endParaRPr sz="900"/>
          </a:p>
          <a:p>
            <a:pPr indent="0" lvl="0" marL="0" rtl="0" algn="just">
              <a:spcBef>
                <a:spcPts val="1600"/>
              </a:spcBef>
              <a:spcAft>
                <a:spcPts val="1600"/>
              </a:spcAft>
              <a:buNone/>
            </a:pPr>
            <a:r>
              <a:t/>
            </a:r>
            <a:endParaRPr sz="900"/>
          </a:p>
        </p:txBody>
      </p:sp>
      <p:sp>
        <p:nvSpPr>
          <p:cNvPr id="187" name="Google Shape;187;p20"/>
          <p:cNvSpPr txBox="1"/>
          <p:nvPr>
            <p:ph type="title"/>
          </p:nvPr>
        </p:nvSpPr>
        <p:spPr>
          <a:xfrm>
            <a:off x="3871975" y="2871325"/>
            <a:ext cx="129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MISIÓN</a:t>
            </a:r>
            <a:endParaRPr b="1" sz="2400">
              <a:solidFill>
                <a:srgbClr val="132966"/>
              </a:solidFill>
              <a:latin typeface="Oswald"/>
              <a:ea typeface="Oswald"/>
              <a:cs typeface="Oswald"/>
              <a:sym typeface="Oswald"/>
            </a:endParaRPr>
          </a:p>
        </p:txBody>
      </p:sp>
      <p:sp>
        <p:nvSpPr>
          <p:cNvPr id="188" name="Google Shape;188;p20"/>
          <p:cNvSpPr txBox="1"/>
          <p:nvPr>
            <p:ph idx="1" type="body"/>
          </p:nvPr>
        </p:nvSpPr>
        <p:spPr>
          <a:xfrm>
            <a:off x="2763225" y="1458775"/>
            <a:ext cx="2253000" cy="109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900"/>
              <a:t>Consolidarnos como una empresa líder y que sirva como modelo para el sector Eléctrico, Social y Empresarial por su compromiso en cumplir las normas oficiales y cuidando del entorno ambiental.</a:t>
            </a:r>
            <a:endParaRPr sz="900"/>
          </a:p>
          <a:p>
            <a:pPr indent="0" lvl="0" marL="0" rtl="0" algn="just">
              <a:spcBef>
                <a:spcPts val="1600"/>
              </a:spcBef>
              <a:spcAft>
                <a:spcPts val="0"/>
              </a:spcAft>
              <a:buNone/>
            </a:pPr>
            <a:r>
              <a:t/>
            </a:r>
            <a:endParaRPr sz="900"/>
          </a:p>
          <a:p>
            <a:pPr indent="0" lvl="0" marL="0" rtl="0" algn="just">
              <a:spcBef>
                <a:spcPts val="1600"/>
              </a:spcBef>
              <a:spcAft>
                <a:spcPts val="1600"/>
              </a:spcAft>
              <a:buNone/>
            </a:pPr>
            <a:r>
              <a:t/>
            </a:r>
            <a:endParaRPr sz="900"/>
          </a:p>
        </p:txBody>
      </p:sp>
      <p:sp>
        <p:nvSpPr>
          <p:cNvPr id="189" name="Google Shape;189;p20"/>
          <p:cNvSpPr txBox="1"/>
          <p:nvPr>
            <p:ph type="title"/>
          </p:nvPr>
        </p:nvSpPr>
        <p:spPr>
          <a:xfrm>
            <a:off x="3643375" y="759325"/>
            <a:ext cx="129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  V</a:t>
            </a:r>
            <a:r>
              <a:rPr b="1" lang="es" sz="2400">
                <a:solidFill>
                  <a:srgbClr val="132966"/>
                </a:solidFill>
                <a:latin typeface="Oswald"/>
                <a:ea typeface="Oswald"/>
                <a:cs typeface="Oswald"/>
                <a:sym typeface="Oswald"/>
              </a:rPr>
              <a:t>ISIÓN</a:t>
            </a:r>
            <a:endParaRPr b="1" sz="2400">
              <a:solidFill>
                <a:srgbClr val="132966"/>
              </a:solidFill>
              <a:latin typeface="Oswald"/>
              <a:ea typeface="Oswald"/>
              <a:cs typeface="Oswald"/>
              <a:sym typeface="Oswald"/>
            </a:endParaRPr>
          </a:p>
        </p:txBody>
      </p:sp>
      <p:sp>
        <p:nvSpPr>
          <p:cNvPr id="190" name="Google Shape;190;p20"/>
          <p:cNvSpPr txBox="1"/>
          <p:nvPr>
            <p:ph idx="1" type="body"/>
          </p:nvPr>
        </p:nvSpPr>
        <p:spPr>
          <a:xfrm>
            <a:off x="5476125" y="868550"/>
            <a:ext cx="1668600" cy="11334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es" sz="900">
                <a:solidFill>
                  <a:srgbClr val="FFFFFF"/>
                </a:solidFill>
              </a:rPr>
              <a:t>SERVICIO:</a:t>
            </a:r>
            <a:r>
              <a:rPr lang="es" sz="900">
                <a:solidFill>
                  <a:srgbClr val="FFFFFF"/>
                </a:solidFill>
              </a:rPr>
              <a:t> </a:t>
            </a:r>
            <a:r>
              <a:rPr lang="es" sz="800">
                <a:solidFill>
                  <a:srgbClr val="FFFFFF"/>
                </a:solidFill>
              </a:rPr>
              <a:t>Disposición para dar respuesta a las necesidades de nuestros clientes con actitud de entrega, colaboración y espíritu de atención.</a:t>
            </a:r>
            <a:br>
              <a:rPr lang="es" sz="800">
                <a:solidFill>
                  <a:srgbClr val="FFFFFF"/>
                </a:solidFill>
              </a:rPr>
            </a:br>
            <a:br>
              <a:rPr b="1" lang="es" sz="900">
                <a:solidFill>
                  <a:srgbClr val="FFFFFF"/>
                </a:solidFill>
              </a:rPr>
            </a:br>
            <a:endParaRPr sz="900">
              <a:solidFill>
                <a:srgbClr val="FFFFFF"/>
              </a:solidFill>
            </a:endParaRPr>
          </a:p>
        </p:txBody>
      </p:sp>
      <p:sp>
        <p:nvSpPr>
          <p:cNvPr id="191" name="Google Shape;191;p20"/>
          <p:cNvSpPr txBox="1"/>
          <p:nvPr>
            <p:ph type="title"/>
          </p:nvPr>
        </p:nvSpPr>
        <p:spPr>
          <a:xfrm>
            <a:off x="5498927" y="2761075"/>
            <a:ext cx="162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  VALORES</a:t>
            </a:r>
            <a:endParaRPr b="1" sz="2400">
              <a:solidFill>
                <a:srgbClr val="132966"/>
              </a:solidFill>
              <a:latin typeface="Oswald"/>
              <a:ea typeface="Oswald"/>
              <a:cs typeface="Oswald"/>
              <a:sym typeface="Oswald"/>
            </a:endParaRPr>
          </a:p>
        </p:txBody>
      </p:sp>
      <p:sp>
        <p:nvSpPr>
          <p:cNvPr id="192" name="Google Shape;192;p20"/>
          <p:cNvSpPr txBox="1"/>
          <p:nvPr/>
        </p:nvSpPr>
        <p:spPr>
          <a:xfrm>
            <a:off x="7237475" y="1033913"/>
            <a:ext cx="1668600" cy="300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s" sz="900">
                <a:solidFill>
                  <a:srgbClr val="FFFFFF"/>
                </a:solidFill>
              </a:rPr>
              <a:t>RESPONSABILIDAD:</a:t>
            </a:r>
            <a:r>
              <a:rPr lang="es" sz="900">
                <a:solidFill>
                  <a:srgbClr val="FFFFFF"/>
                </a:solidFill>
              </a:rPr>
              <a:t> </a:t>
            </a:r>
            <a:r>
              <a:rPr lang="es" sz="800">
                <a:solidFill>
                  <a:srgbClr val="FFFFFF"/>
                </a:solidFill>
              </a:rPr>
              <a:t>Cumplimiento cabal a los compromisos adquiridos por y para la empresa, realizando de manera correcta las actividades encomendadas.</a:t>
            </a:r>
            <a:br>
              <a:rPr lang="es" sz="800">
                <a:solidFill>
                  <a:srgbClr val="FFFFFF"/>
                </a:solidFill>
              </a:rPr>
            </a:br>
            <a:endParaRPr sz="800">
              <a:solidFill>
                <a:srgbClr val="FFFFFF"/>
              </a:solidFill>
            </a:endParaRPr>
          </a:p>
          <a:p>
            <a:pPr indent="0" lvl="0" marL="0" rtl="0" algn="just">
              <a:lnSpc>
                <a:spcPct val="115000"/>
              </a:lnSpc>
              <a:spcBef>
                <a:spcPts val="1600"/>
              </a:spcBef>
              <a:spcAft>
                <a:spcPts val="0"/>
              </a:spcAft>
              <a:buNone/>
            </a:pPr>
            <a:r>
              <a:rPr b="1" lang="es" sz="900">
                <a:solidFill>
                  <a:srgbClr val="FFFFFF"/>
                </a:solidFill>
              </a:rPr>
              <a:t>RESPETO:</a:t>
            </a:r>
            <a:r>
              <a:rPr lang="es" sz="900">
                <a:solidFill>
                  <a:srgbClr val="FFFFFF"/>
                </a:solidFill>
              </a:rPr>
              <a:t> </a:t>
            </a:r>
            <a:r>
              <a:rPr lang="es" sz="800">
                <a:solidFill>
                  <a:srgbClr val="FFFFFF"/>
                </a:solidFill>
              </a:rPr>
              <a:t>Brindar el respeto que nuestros clientes se merecen en todo momento y circunstancia.</a:t>
            </a:r>
            <a:br>
              <a:rPr lang="es" sz="800">
                <a:solidFill>
                  <a:srgbClr val="FFFFFF"/>
                </a:solidFill>
              </a:rPr>
            </a:br>
            <a:endParaRPr sz="800">
              <a:solidFill>
                <a:srgbClr val="FFFFFF"/>
              </a:solidFill>
            </a:endParaRPr>
          </a:p>
          <a:p>
            <a:pPr indent="0" lvl="0" marL="0" rtl="0" algn="just">
              <a:lnSpc>
                <a:spcPct val="115000"/>
              </a:lnSpc>
              <a:spcBef>
                <a:spcPts val="1600"/>
              </a:spcBef>
              <a:spcAft>
                <a:spcPts val="0"/>
              </a:spcAft>
              <a:buNone/>
            </a:pPr>
            <a:r>
              <a:rPr b="1" lang="es" sz="900">
                <a:solidFill>
                  <a:srgbClr val="FFFFFF"/>
                </a:solidFill>
              </a:rPr>
              <a:t>TRABAJO</a:t>
            </a:r>
            <a:r>
              <a:rPr b="1" lang="es" sz="900">
                <a:solidFill>
                  <a:srgbClr val="FFFFFF"/>
                </a:solidFill>
              </a:rPr>
              <a:t> </a:t>
            </a:r>
            <a:r>
              <a:rPr b="1" lang="es" sz="900">
                <a:solidFill>
                  <a:srgbClr val="FFFFFF"/>
                </a:solidFill>
              </a:rPr>
              <a:t>EN EQUIPO:</a:t>
            </a:r>
            <a:r>
              <a:rPr lang="es" sz="900">
                <a:solidFill>
                  <a:srgbClr val="FFFFFF"/>
                </a:solidFill>
              </a:rPr>
              <a:t> </a:t>
            </a:r>
            <a:r>
              <a:rPr lang="es" sz="800">
                <a:solidFill>
                  <a:srgbClr val="FFFFFF"/>
                </a:solidFill>
              </a:rPr>
              <a:t>Apoyarnos en todo momento entre los mismos</a:t>
            </a:r>
            <a:r>
              <a:rPr lang="es" sz="800">
                <a:solidFill>
                  <a:srgbClr val="FFFFFF"/>
                </a:solidFill>
              </a:rPr>
              <a:t> </a:t>
            </a:r>
            <a:r>
              <a:rPr lang="es" sz="800">
                <a:solidFill>
                  <a:srgbClr val="FFFFFF"/>
                </a:solidFill>
              </a:rPr>
              <a:t>departamentos para ofrecer el mejor servicio a nuestros clientes.</a:t>
            </a:r>
            <a:endParaRPr sz="800">
              <a:solidFill>
                <a:srgbClr val="FFFFFF"/>
              </a:solidFill>
            </a:endParaRPr>
          </a:p>
          <a:p>
            <a:pPr indent="0" lvl="0" marL="0" rtl="0" algn="just">
              <a:lnSpc>
                <a:spcPct val="115000"/>
              </a:lnSpc>
              <a:spcBef>
                <a:spcPts val="1600"/>
              </a:spcBef>
              <a:spcAft>
                <a:spcPts val="0"/>
              </a:spcAft>
              <a:buNone/>
            </a:pPr>
            <a:r>
              <a:t/>
            </a:r>
            <a:endParaRPr sz="900">
              <a:solidFill>
                <a:srgbClr val="FFFFFF"/>
              </a:solidFill>
            </a:endParaRPr>
          </a:p>
          <a:p>
            <a:pPr indent="0" lvl="0" marL="0" rtl="0" algn="just">
              <a:lnSpc>
                <a:spcPct val="115000"/>
              </a:lnSpc>
              <a:spcBef>
                <a:spcPts val="1600"/>
              </a:spcBef>
              <a:spcAft>
                <a:spcPts val="1600"/>
              </a:spcAft>
              <a:buNone/>
            </a:pPr>
            <a:r>
              <a:t/>
            </a:r>
            <a:endParaRPr sz="900">
              <a:solidFill>
                <a:srgbClr val="FFFFFF"/>
              </a:solidFill>
            </a:endParaRPr>
          </a:p>
        </p:txBody>
      </p:sp>
      <p:sp>
        <p:nvSpPr>
          <p:cNvPr id="193" name="Google Shape;193;p20"/>
          <p:cNvSpPr txBox="1"/>
          <p:nvPr/>
        </p:nvSpPr>
        <p:spPr>
          <a:xfrm>
            <a:off x="5476125" y="3583375"/>
            <a:ext cx="1668600" cy="300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rPr b="1" lang="es" sz="900">
                <a:solidFill>
                  <a:srgbClr val="FFFFFF"/>
                </a:solidFill>
              </a:rPr>
              <a:t>HONESTIDAD: </a:t>
            </a:r>
            <a:r>
              <a:rPr lang="es" sz="800">
                <a:solidFill>
                  <a:srgbClr val="FFFFFF"/>
                </a:solidFill>
              </a:rPr>
              <a:t>Pensar, hablar y actuar con apego a los principios y valores morales.</a:t>
            </a:r>
            <a:endParaRPr sz="800">
              <a:solidFill>
                <a:srgbClr val="FFFFFF"/>
              </a:solidFill>
            </a:endParaRPr>
          </a:p>
        </p:txBody>
      </p:sp>
      <p:sp>
        <p:nvSpPr>
          <p:cNvPr id="194" name="Google Shape;194;p20"/>
          <p:cNvSpPr txBox="1"/>
          <p:nvPr>
            <p:ph idx="1" type="body"/>
          </p:nvPr>
        </p:nvSpPr>
        <p:spPr>
          <a:xfrm>
            <a:off x="7710625" y="4686650"/>
            <a:ext cx="956100" cy="21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800"/>
              <a:t>susechisa.com</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21"/>
          <p:cNvPicPr preferRelativeResize="0"/>
          <p:nvPr/>
        </p:nvPicPr>
        <p:blipFill>
          <a:blip r:embed="rId3">
            <a:alphaModFix/>
          </a:blip>
          <a:stretch>
            <a:fillRect/>
          </a:stretch>
        </p:blipFill>
        <p:spPr>
          <a:xfrm>
            <a:off x="5081750" y="-12"/>
            <a:ext cx="4062250" cy="5143521"/>
          </a:xfrm>
          <a:prstGeom prst="rect">
            <a:avLst/>
          </a:prstGeom>
          <a:noFill/>
          <a:ln>
            <a:noFill/>
          </a:ln>
        </p:spPr>
      </p:pic>
      <p:sp>
        <p:nvSpPr>
          <p:cNvPr id="200" name="Google Shape;200;p21"/>
          <p:cNvSpPr txBox="1"/>
          <p:nvPr>
            <p:ph type="title"/>
          </p:nvPr>
        </p:nvSpPr>
        <p:spPr>
          <a:xfrm>
            <a:off x="311700" y="32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rgbClr val="132966"/>
                </a:solidFill>
                <a:latin typeface="Oswald"/>
                <a:ea typeface="Oswald"/>
                <a:cs typeface="Oswald"/>
                <a:sym typeface="Oswald"/>
              </a:rPr>
              <a:t>RECURSO FEDERAL, ESTATAL</a:t>
            </a:r>
            <a:endParaRPr b="1" sz="2400">
              <a:solidFill>
                <a:srgbClr val="132966"/>
              </a:solidFill>
              <a:latin typeface="Oswald"/>
              <a:ea typeface="Oswald"/>
              <a:cs typeface="Oswald"/>
              <a:sym typeface="Oswald"/>
            </a:endParaRPr>
          </a:p>
          <a:p>
            <a:pPr indent="0" lvl="0" marL="0" rtl="0" algn="l">
              <a:spcBef>
                <a:spcPts val="0"/>
              </a:spcBef>
              <a:spcAft>
                <a:spcPts val="0"/>
              </a:spcAft>
              <a:buNone/>
            </a:pPr>
            <a:r>
              <a:rPr b="1" lang="es" sz="2400">
                <a:solidFill>
                  <a:srgbClr val="132966"/>
                </a:solidFill>
                <a:latin typeface="Oswald"/>
                <a:ea typeface="Oswald"/>
                <a:cs typeface="Oswald"/>
                <a:sym typeface="Oswald"/>
              </a:rPr>
              <a:t>Y MUNICIPAL</a:t>
            </a:r>
            <a:endParaRPr b="1" sz="2400">
              <a:solidFill>
                <a:srgbClr val="132966"/>
              </a:solidFill>
              <a:latin typeface="Oswald"/>
              <a:ea typeface="Oswald"/>
              <a:cs typeface="Oswald"/>
              <a:sym typeface="Oswald"/>
            </a:endParaRPr>
          </a:p>
        </p:txBody>
      </p:sp>
      <p:sp>
        <p:nvSpPr>
          <p:cNvPr id="201" name="Google Shape;201;p21"/>
          <p:cNvSpPr/>
          <p:nvPr/>
        </p:nvSpPr>
        <p:spPr>
          <a:xfrm>
            <a:off x="0" y="4649125"/>
            <a:ext cx="9144000" cy="49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txBox="1"/>
          <p:nvPr>
            <p:ph idx="1" type="body"/>
          </p:nvPr>
        </p:nvSpPr>
        <p:spPr>
          <a:xfrm>
            <a:off x="386900" y="1510875"/>
            <a:ext cx="3703200" cy="3252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50">
                <a:highlight>
                  <a:srgbClr val="FFFFFF"/>
                </a:highlight>
              </a:rPr>
              <a:t>A lo largo de toda nuestra trayectoria hemos trabajado en todos los niveles de gobierno, conocemos sus requerimientos y contamos con los padrones necesarios para ser contratistas y proveedores de gobierno en todos sus niveles.</a:t>
            </a:r>
            <a:endParaRPr sz="1050">
              <a:highlight>
                <a:srgbClr val="FFFFFF"/>
              </a:highlight>
            </a:endParaRPr>
          </a:p>
          <a:p>
            <a:pPr indent="0" lvl="0" marL="0" rtl="0" algn="just">
              <a:spcBef>
                <a:spcPts val="1600"/>
              </a:spcBef>
              <a:spcAft>
                <a:spcPts val="1600"/>
              </a:spcAft>
              <a:buNone/>
            </a:pPr>
            <a:r>
              <a:t/>
            </a:r>
            <a:endParaRPr sz="1050">
              <a:highlight>
                <a:srgbClr val="FFFFFF"/>
              </a:highlight>
            </a:endParaRPr>
          </a:p>
        </p:txBody>
      </p:sp>
      <p:pic>
        <p:nvPicPr>
          <p:cNvPr id="203" name="Google Shape;203;p21"/>
          <p:cNvPicPr preferRelativeResize="0"/>
          <p:nvPr/>
        </p:nvPicPr>
        <p:blipFill>
          <a:blip r:embed="rId4">
            <a:alphaModFix/>
          </a:blip>
          <a:stretch>
            <a:fillRect/>
          </a:stretch>
        </p:blipFill>
        <p:spPr>
          <a:xfrm>
            <a:off x="8689370" y="4689575"/>
            <a:ext cx="384730" cy="403050"/>
          </a:xfrm>
          <a:prstGeom prst="rect">
            <a:avLst/>
          </a:prstGeom>
          <a:noFill/>
          <a:ln>
            <a:noFill/>
          </a:ln>
        </p:spPr>
      </p:pic>
      <p:sp>
        <p:nvSpPr>
          <p:cNvPr id="204" name="Google Shape;204;p21"/>
          <p:cNvSpPr/>
          <p:nvPr/>
        </p:nvSpPr>
        <p:spPr>
          <a:xfrm>
            <a:off x="0" y="1187075"/>
            <a:ext cx="3703200" cy="30000"/>
          </a:xfrm>
          <a:prstGeom prst="rect">
            <a:avLst/>
          </a:prstGeom>
          <a:solidFill>
            <a:srgbClr val="E27D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txBox="1"/>
          <p:nvPr>
            <p:ph idx="1" type="body"/>
          </p:nvPr>
        </p:nvSpPr>
        <p:spPr>
          <a:xfrm>
            <a:off x="7786825" y="4762850"/>
            <a:ext cx="956100" cy="21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800"/>
              <a:t>susechisa.com</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